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sap" panose="020B0604020202020204" charset="0"/>
      <p:regular r:id="rId19"/>
      <p:bold r:id="rId20"/>
      <p:italic r:id="rId21"/>
      <p:boldItalic r:id="rId22"/>
    </p:embeddedFont>
    <p:embeddedFont>
      <p:font typeface="Asap Medium" panose="020B0604020202020204" charset="0"/>
      <p:regular r:id="rId23"/>
      <p:bold r:id="rId24"/>
      <p:italic r:id="rId25"/>
      <p:boldItalic r:id="rId26"/>
    </p:embeddedFont>
    <p:embeddedFont>
      <p:font typeface="Asap SemiBold" panose="020B0604020202020204" charset="0"/>
      <p:regular r:id="rId27"/>
      <p:bold r:id="rId28"/>
      <p:italic r:id="rId29"/>
      <p:boldItalic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sahm73ZJDhsf825WFdIxXi7dJ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customschemas.google.com/relationships/presentationmetadata" Target="meta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096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243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4666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887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5552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0810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1747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6735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446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936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899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667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751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128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951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272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167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2"/>
          <p:cNvGrpSpPr/>
          <p:nvPr/>
        </p:nvGrpSpPr>
        <p:grpSpPr>
          <a:xfrm>
            <a:off x="6862893" y="2886233"/>
            <a:ext cx="4562245" cy="6093223"/>
            <a:chOff x="0" y="-9525"/>
            <a:chExt cx="1201571" cy="1604789"/>
          </a:xfrm>
        </p:grpSpPr>
        <p:sp>
          <p:nvSpPr>
            <p:cNvPr id="11" name="Google Shape;11;p22"/>
            <p:cNvSpPr/>
            <p:nvPr/>
          </p:nvSpPr>
          <p:spPr>
            <a:xfrm>
              <a:off x="0" y="0"/>
              <a:ext cx="1201571" cy="1595264"/>
            </a:xfrm>
            <a:custGeom>
              <a:avLst/>
              <a:gdLst/>
              <a:ahLst/>
              <a:cxnLst/>
              <a:rect l="l" t="t" r="r" b="b"/>
              <a:pathLst>
                <a:path w="1201571" h="1595264" extrusionOk="0">
                  <a:moveTo>
                    <a:pt x="86545" y="0"/>
                  </a:moveTo>
                  <a:lnTo>
                    <a:pt x="1115026" y="0"/>
                  </a:lnTo>
                  <a:cubicBezTo>
                    <a:pt x="1162823" y="0"/>
                    <a:pt x="1201571" y="38748"/>
                    <a:pt x="1201571" y="86545"/>
                  </a:cubicBezTo>
                  <a:lnTo>
                    <a:pt x="1201571" y="1508719"/>
                  </a:lnTo>
                  <a:cubicBezTo>
                    <a:pt x="1201571" y="1556516"/>
                    <a:pt x="1162823" y="1595264"/>
                    <a:pt x="1115026" y="1595264"/>
                  </a:cubicBezTo>
                  <a:lnTo>
                    <a:pt x="86545" y="1595264"/>
                  </a:lnTo>
                  <a:cubicBezTo>
                    <a:pt x="38748" y="1595264"/>
                    <a:pt x="0" y="1556516"/>
                    <a:pt x="0" y="1508719"/>
                  </a:cubicBezTo>
                  <a:lnTo>
                    <a:pt x="0" y="86545"/>
                  </a:lnTo>
                  <a:cubicBezTo>
                    <a:pt x="0" y="38748"/>
                    <a:pt x="38748" y="0"/>
                    <a:pt x="8654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2"/>
            <p:cNvSpPr txBox="1"/>
            <p:nvPr/>
          </p:nvSpPr>
          <p:spPr>
            <a:xfrm>
              <a:off x="0" y="-9525"/>
              <a:ext cx="1201500" cy="16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7496900" y="7009195"/>
            <a:ext cx="3292200" cy="15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156150" y="753975"/>
            <a:ext cx="179757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8450"/>
              <a:buFont typeface="Poppins"/>
              <a:buNone/>
              <a:defRPr sz="845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15" name="Google Shape;15;p22"/>
          <p:cNvGrpSpPr/>
          <p:nvPr/>
        </p:nvGrpSpPr>
        <p:grpSpPr>
          <a:xfrm>
            <a:off x="12272832" y="2886233"/>
            <a:ext cx="4562245" cy="6093223"/>
            <a:chOff x="0" y="-9525"/>
            <a:chExt cx="1201571" cy="1604789"/>
          </a:xfrm>
        </p:grpSpPr>
        <p:sp>
          <p:nvSpPr>
            <p:cNvPr id="16" name="Google Shape;16;p22"/>
            <p:cNvSpPr/>
            <p:nvPr/>
          </p:nvSpPr>
          <p:spPr>
            <a:xfrm>
              <a:off x="0" y="0"/>
              <a:ext cx="1201571" cy="1595264"/>
            </a:xfrm>
            <a:custGeom>
              <a:avLst/>
              <a:gdLst/>
              <a:ahLst/>
              <a:cxnLst/>
              <a:rect l="l" t="t" r="r" b="b"/>
              <a:pathLst>
                <a:path w="1201571" h="1595264" extrusionOk="0">
                  <a:moveTo>
                    <a:pt x="86545" y="0"/>
                  </a:moveTo>
                  <a:lnTo>
                    <a:pt x="1115026" y="0"/>
                  </a:lnTo>
                  <a:cubicBezTo>
                    <a:pt x="1162823" y="0"/>
                    <a:pt x="1201571" y="38748"/>
                    <a:pt x="1201571" y="86545"/>
                  </a:cubicBezTo>
                  <a:lnTo>
                    <a:pt x="1201571" y="1508719"/>
                  </a:lnTo>
                  <a:cubicBezTo>
                    <a:pt x="1201571" y="1556516"/>
                    <a:pt x="1162823" y="1595264"/>
                    <a:pt x="1115026" y="1595264"/>
                  </a:cubicBezTo>
                  <a:lnTo>
                    <a:pt x="86545" y="1595264"/>
                  </a:lnTo>
                  <a:cubicBezTo>
                    <a:pt x="38748" y="1595264"/>
                    <a:pt x="0" y="1556516"/>
                    <a:pt x="0" y="1508719"/>
                  </a:cubicBezTo>
                  <a:lnTo>
                    <a:pt x="0" y="86545"/>
                  </a:lnTo>
                  <a:cubicBezTo>
                    <a:pt x="0" y="38748"/>
                    <a:pt x="38748" y="0"/>
                    <a:pt x="8654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2"/>
            <p:cNvSpPr txBox="1"/>
            <p:nvPr/>
          </p:nvSpPr>
          <p:spPr>
            <a:xfrm>
              <a:off x="0" y="-9525"/>
              <a:ext cx="1201500" cy="16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8;p22"/>
          <p:cNvSpPr/>
          <p:nvPr/>
        </p:nvSpPr>
        <p:spPr>
          <a:xfrm>
            <a:off x="13369872" y="3511504"/>
            <a:ext cx="2367280" cy="23672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01C892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7902" y="4155440"/>
            <a:ext cx="1137450" cy="1099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2"/>
          <p:cNvSpPr/>
          <p:nvPr/>
        </p:nvSpPr>
        <p:spPr>
          <a:xfrm>
            <a:off x="7959933" y="3511504"/>
            <a:ext cx="2367280" cy="23672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FFFFFF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4277" y="4011718"/>
            <a:ext cx="1137450" cy="1243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22;p22"/>
          <p:cNvGrpSpPr/>
          <p:nvPr/>
        </p:nvGrpSpPr>
        <p:grpSpPr>
          <a:xfrm>
            <a:off x="1450922" y="2886233"/>
            <a:ext cx="4562245" cy="6093223"/>
            <a:chOff x="0" y="-9525"/>
            <a:chExt cx="1201571" cy="1604789"/>
          </a:xfrm>
        </p:grpSpPr>
        <p:sp>
          <p:nvSpPr>
            <p:cNvPr id="23" name="Google Shape;23;p22"/>
            <p:cNvSpPr/>
            <p:nvPr/>
          </p:nvSpPr>
          <p:spPr>
            <a:xfrm>
              <a:off x="0" y="0"/>
              <a:ext cx="1201571" cy="1595264"/>
            </a:xfrm>
            <a:custGeom>
              <a:avLst/>
              <a:gdLst/>
              <a:ahLst/>
              <a:cxnLst/>
              <a:rect l="l" t="t" r="r" b="b"/>
              <a:pathLst>
                <a:path w="1201571" h="1595264" extrusionOk="0">
                  <a:moveTo>
                    <a:pt x="86545" y="0"/>
                  </a:moveTo>
                  <a:lnTo>
                    <a:pt x="1115026" y="0"/>
                  </a:lnTo>
                  <a:cubicBezTo>
                    <a:pt x="1162823" y="0"/>
                    <a:pt x="1201571" y="38748"/>
                    <a:pt x="1201571" y="86545"/>
                  </a:cubicBezTo>
                  <a:lnTo>
                    <a:pt x="1201571" y="1508719"/>
                  </a:lnTo>
                  <a:cubicBezTo>
                    <a:pt x="1201571" y="1556516"/>
                    <a:pt x="1162823" y="1595264"/>
                    <a:pt x="1115026" y="1595264"/>
                  </a:cubicBezTo>
                  <a:lnTo>
                    <a:pt x="86545" y="1595264"/>
                  </a:lnTo>
                  <a:cubicBezTo>
                    <a:pt x="38748" y="1595264"/>
                    <a:pt x="0" y="1556516"/>
                    <a:pt x="0" y="1508719"/>
                  </a:cubicBezTo>
                  <a:lnTo>
                    <a:pt x="0" y="86545"/>
                  </a:lnTo>
                  <a:cubicBezTo>
                    <a:pt x="0" y="38748"/>
                    <a:pt x="38748" y="0"/>
                    <a:pt x="8654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2"/>
            <p:cNvSpPr txBox="1"/>
            <p:nvPr/>
          </p:nvSpPr>
          <p:spPr>
            <a:xfrm>
              <a:off x="0" y="-9525"/>
              <a:ext cx="1201500" cy="16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22"/>
          <p:cNvSpPr/>
          <p:nvPr/>
        </p:nvSpPr>
        <p:spPr>
          <a:xfrm>
            <a:off x="2425577" y="3511504"/>
            <a:ext cx="2367280" cy="23672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FACB65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0928" y="4229134"/>
            <a:ext cx="1137450" cy="122792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2"/>
          <p:cNvSpPr txBox="1">
            <a:spLocks noGrp="1"/>
          </p:cNvSpPr>
          <p:nvPr>
            <p:ph type="subTitle" idx="2"/>
          </p:nvPr>
        </p:nvSpPr>
        <p:spPr>
          <a:xfrm>
            <a:off x="7241275" y="6307750"/>
            <a:ext cx="3805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None/>
              <a:defRPr sz="2650" b="1"/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3"/>
          </p:nvPr>
        </p:nvSpPr>
        <p:spPr>
          <a:xfrm>
            <a:off x="1962525" y="7009195"/>
            <a:ext cx="3292200" cy="15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ubTitle" idx="4"/>
          </p:nvPr>
        </p:nvSpPr>
        <p:spPr>
          <a:xfrm>
            <a:off x="1706900" y="6307750"/>
            <a:ext cx="3805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None/>
              <a:defRPr sz="2650" b="1"/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5"/>
          </p:nvPr>
        </p:nvSpPr>
        <p:spPr>
          <a:xfrm>
            <a:off x="12906388" y="7009195"/>
            <a:ext cx="3292200" cy="15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ubTitle" idx="6"/>
          </p:nvPr>
        </p:nvSpPr>
        <p:spPr>
          <a:xfrm>
            <a:off x="12650763" y="6307750"/>
            <a:ext cx="3805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None/>
              <a:defRPr sz="2650" b="1"/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3"/>
          <p:cNvPicPr preferRelativeResize="0"/>
          <p:nvPr/>
        </p:nvPicPr>
        <p:blipFill rotWithShape="1">
          <a:blip r:embed="rId2">
            <a:alphaModFix/>
          </a:blip>
          <a:srcRect b="13087"/>
          <a:stretch/>
        </p:blipFill>
        <p:spPr>
          <a:xfrm>
            <a:off x="1527825" y="3106451"/>
            <a:ext cx="7614549" cy="71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3"/>
          <p:cNvSpPr/>
          <p:nvPr/>
        </p:nvSpPr>
        <p:spPr>
          <a:xfrm>
            <a:off x="10727361" y="2692828"/>
            <a:ext cx="1637792" cy="163779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FACB65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3"/>
          <p:cNvSpPr/>
          <p:nvPr/>
        </p:nvSpPr>
        <p:spPr>
          <a:xfrm>
            <a:off x="10727361" y="5208117"/>
            <a:ext cx="1637792" cy="163779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FFFFFF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/>
          <p:nvPr/>
        </p:nvSpPr>
        <p:spPr>
          <a:xfrm>
            <a:off x="10727361" y="7722686"/>
            <a:ext cx="1637792" cy="163779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01C892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/>
          <p:nvPr/>
        </p:nvSpPr>
        <p:spPr>
          <a:xfrm>
            <a:off x="10974809" y="3085726"/>
            <a:ext cx="10776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8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91"/>
              <a:buFont typeface="Arial"/>
              <a:buNone/>
            </a:pPr>
            <a:r>
              <a:rPr lang="en-US" sz="5591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3"/>
          <p:cNvSpPr txBox="1"/>
          <p:nvPr/>
        </p:nvSpPr>
        <p:spPr>
          <a:xfrm>
            <a:off x="10974809" y="5601015"/>
            <a:ext cx="10776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8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91"/>
              <a:buFont typeface="Arial"/>
              <a:buNone/>
            </a:pPr>
            <a:r>
              <a:rPr lang="en-US" sz="5591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 txBox="1"/>
          <p:nvPr/>
        </p:nvSpPr>
        <p:spPr>
          <a:xfrm>
            <a:off x="10974809" y="8115584"/>
            <a:ext cx="10776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8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91"/>
              <a:buFont typeface="Arial"/>
              <a:buNone/>
            </a:pPr>
            <a:r>
              <a:rPr lang="en-US" sz="5591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12792375" y="3509902"/>
            <a:ext cx="329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ubTitle" idx="2"/>
          </p:nvPr>
        </p:nvSpPr>
        <p:spPr>
          <a:xfrm>
            <a:off x="12792375" y="2808463"/>
            <a:ext cx="3805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None/>
              <a:defRPr sz="2650" b="1"/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3"/>
          </p:nvPr>
        </p:nvSpPr>
        <p:spPr>
          <a:xfrm>
            <a:off x="12792375" y="5854377"/>
            <a:ext cx="329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ubTitle" idx="4"/>
          </p:nvPr>
        </p:nvSpPr>
        <p:spPr>
          <a:xfrm>
            <a:off x="12792375" y="5152938"/>
            <a:ext cx="3805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None/>
              <a:defRPr sz="2650" b="1"/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5"/>
          </p:nvPr>
        </p:nvSpPr>
        <p:spPr>
          <a:xfrm>
            <a:off x="12792375" y="8373290"/>
            <a:ext cx="329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ubTitle" idx="6"/>
          </p:nvPr>
        </p:nvSpPr>
        <p:spPr>
          <a:xfrm>
            <a:off x="12792375" y="7671850"/>
            <a:ext cx="3805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None/>
              <a:defRPr sz="2650" b="1"/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156150" y="753975"/>
            <a:ext cx="179757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8450"/>
              <a:buFont typeface="Poppins"/>
              <a:buNone/>
              <a:defRPr sz="845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/>
          <p:nvPr/>
        </p:nvSpPr>
        <p:spPr>
          <a:xfrm>
            <a:off x="1589563" y="5818253"/>
            <a:ext cx="3488050" cy="348805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4"/>
          <p:cNvSpPr>
            <a:spLocks noGrp="1"/>
          </p:cNvSpPr>
          <p:nvPr>
            <p:ph type="pic" idx="2"/>
          </p:nvPr>
        </p:nvSpPr>
        <p:spPr>
          <a:xfrm>
            <a:off x="1643850" y="5872525"/>
            <a:ext cx="3379500" cy="3379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" name="Google Shape;50;p24"/>
          <p:cNvSpPr/>
          <p:nvPr/>
        </p:nvSpPr>
        <p:spPr>
          <a:xfrm>
            <a:off x="7399975" y="3108457"/>
            <a:ext cx="3488050" cy="348805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" name="Google Shape;51;p24"/>
          <p:cNvGrpSpPr/>
          <p:nvPr/>
        </p:nvGrpSpPr>
        <p:grpSpPr>
          <a:xfrm>
            <a:off x="13211323" y="5818253"/>
            <a:ext cx="3488050" cy="3488050"/>
            <a:chOff x="0" y="0"/>
            <a:chExt cx="812800" cy="812800"/>
          </a:xfrm>
        </p:grpSpPr>
        <p:sp>
          <p:nvSpPr>
            <p:cNvPr id="52" name="Google Shape;52;p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4"/>
            <p:cNvSpPr txBox="1"/>
            <p:nvPr/>
          </p:nvSpPr>
          <p:spPr>
            <a:xfrm>
              <a:off x="76200" y="66675"/>
              <a:ext cx="660300" cy="6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24"/>
          <p:cNvSpPr/>
          <p:nvPr/>
        </p:nvSpPr>
        <p:spPr>
          <a:xfrm>
            <a:off x="1144522" y="4625883"/>
            <a:ext cx="4378165" cy="726440"/>
          </a:xfrm>
          <a:custGeom>
            <a:avLst/>
            <a:gdLst/>
            <a:ahLst/>
            <a:cxnLst/>
            <a:rect l="l" t="t" r="r" b="b"/>
            <a:pathLst>
              <a:path w="2449323" h="406400" extrusionOk="0">
                <a:moveTo>
                  <a:pt x="2246123" y="0"/>
                </a:moveTo>
                <a:cubicBezTo>
                  <a:pt x="2358348" y="0"/>
                  <a:pt x="2449323" y="90976"/>
                  <a:pt x="2449323" y="203200"/>
                </a:cubicBezTo>
                <a:cubicBezTo>
                  <a:pt x="2449323" y="315424"/>
                  <a:pt x="2358348" y="406400"/>
                  <a:pt x="224612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ACB65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" name="Google Shape;55;p24"/>
          <p:cNvGrpSpPr/>
          <p:nvPr/>
        </p:nvGrpSpPr>
        <p:grpSpPr>
          <a:xfrm>
            <a:off x="6954934" y="6978838"/>
            <a:ext cx="4378165" cy="743466"/>
            <a:chOff x="0" y="-9525"/>
            <a:chExt cx="2449323" cy="415925"/>
          </a:xfrm>
        </p:grpSpPr>
        <p:sp>
          <p:nvSpPr>
            <p:cNvPr id="56" name="Google Shape;56;p24"/>
            <p:cNvSpPr/>
            <p:nvPr/>
          </p:nvSpPr>
          <p:spPr>
            <a:xfrm>
              <a:off x="0" y="0"/>
              <a:ext cx="2449323" cy="406400"/>
            </a:xfrm>
            <a:custGeom>
              <a:avLst/>
              <a:gdLst/>
              <a:ahLst/>
              <a:cxnLst/>
              <a:rect l="l" t="t" r="r" b="b"/>
              <a:pathLst>
                <a:path w="2449323" h="406400" extrusionOk="0">
                  <a:moveTo>
                    <a:pt x="2246123" y="0"/>
                  </a:moveTo>
                  <a:cubicBezTo>
                    <a:pt x="2358348" y="0"/>
                    <a:pt x="2449323" y="90976"/>
                    <a:pt x="2449323" y="203200"/>
                  </a:cubicBezTo>
                  <a:cubicBezTo>
                    <a:pt x="2449323" y="315424"/>
                    <a:pt x="2358348" y="406400"/>
                    <a:pt x="2246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 cmpd="sng">
              <a:solidFill>
                <a:srgbClr val="28282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 txBox="1"/>
            <p:nvPr/>
          </p:nvSpPr>
          <p:spPr>
            <a:xfrm>
              <a:off x="0" y="-9525"/>
              <a:ext cx="24492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200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24"/>
          <p:cNvSpPr/>
          <p:nvPr/>
        </p:nvSpPr>
        <p:spPr>
          <a:xfrm>
            <a:off x="12766282" y="4617370"/>
            <a:ext cx="4378165" cy="726440"/>
          </a:xfrm>
          <a:custGeom>
            <a:avLst/>
            <a:gdLst/>
            <a:ahLst/>
            <a:cxnLst/>
            <a:rect l="l" t="t" r="r" b="b"/>
            <a:pathLst>
              <a:path w="2449323" h="406400" extrusionOk="0">
                <a:moveTo>
                  <a:pt x="2246123" y="0"/>
                </a:moveTo>
                <a:cubicBezTo>
                  <a:pt x="2358348" y="0"/>
                  <a:pt x="2449323" y="90976"/>
                  <a:pt x="2449323" y="203200"/>
                </a:cubicBezTo>
                <a:cubicBezTo>
                  <a:pt x="2449323" y="315424"/>
                  <a:pt x="2358348" y="406400"/>
                  <a:pt x="224612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01C892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156150" y="578775"/>
            <a:ext cx="179757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8450"/>
              <a:buFont typeface="Poppins"/>
              <a:buNone/>
              <a:defRPr sz="845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12968400" y="2588300"/>
            <a:ext cx="39741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55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3"/>
          </p:nvPr>
        </p:nvSpPr>
        <p:spPr>
          <a:xfrm>
            <a:off x="7184100" y="7979050"/>
            <a:ext cx="39741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4"/>
          </p:nvPr>
        </p:nvSpPr>
        <p:spPr>
          <a:xfrm>
            <a:off x="1345500" y="2588300"/>
            <a:ext cx="39741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55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subTitle" idx="5"/>
          </p:nvPr>
        </p:nvSpPr>
        <p:spPr>
          <a:xfrm>
            <a:off x="11937025" y="4705938"/>
            <a:ext cx="60348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Font typeface="Asap Medium"/>
              <a:buNone/>
              <a:defRPr sz="2650">
                <a:latin typeface="Asap Medium"/>
                <a:ea typeface="Asap Medium"/>
                <a:cs typeface="Asap Medium"/>
                <a:sym typeface="Asap Medium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ubTitle" idx="6"/>
          </p:nvPr>
        </p:nvSpPr>
        <p:spPr>
          <a:xfrm>
            <a:off x="6126600" y="7075925"/>
            <a:ext cx="60348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Font typeface="Asap Medium"/>
              <a:buNone/>
              <a:defRPr sz="2650">
                <a:latin typeface="Asap Medium"/>
                <a:ea typeface="Asap Medium"/>
                <a:cs typeface="Asap Medium"/>
                <a:sym typeface="Asap Medium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ubTitle" idx="7"/>
          </p:nvPr>
        </p:nvSpPr>
        <p:spPr>
          <a:xfrm>
            <a:off x="316175" y="4705938"/>
            <a:ext cx="60348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50"/>
              <a:buFont typeface="Asap Medium"/>
              <a:buNone/>
              <a:defRPr sz="2650">
                <a:latin typeface="Asap Medium"/>
                <a:ea typeface="Asap Medium"/>
                <a:cs typeface="Asap Medium"/>
                <a:sym typeface="Asap Medium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Asap Medium"/>
              <a:buNone/>
              <a:defRPr>
                <a:latin typeface="Asap Medium"/>
                <a:ea typeface="Asap Medium"/>
                <a:cs typeface="Asap Medium"/>
                <a:sym typeface="Asap Medium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>
            <a:spLocks noGrp="1"/>
          </p:cNvSpPr>
          <p:nvPr>
            <p:ph type="pic" idx="8"/>
          </p:nvPr>
        </p:nvSpPr>
        <p:spPr>
          <a:xfrm>
            <a:off x="7454250" y="3162713"/>
            <a:ext cx="3379500" cy="3379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" name="Google Shape;67;p24"/>
          <p:cNvSpPr>
            <a:spLocks noGrp="1"/>
          </p:cNvSpPr>
          <p:nvPr>
            <p:ph type="pic" idx="9"/>
          </p:nvPr>
        </p:nvSpPr>
        <p:spPr>
          <a:xfrm>
            <a:off x="13264650" y="5872513"/>
            <a:ext cx="3379500" cy="33795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57200" y="1242500"/>
            <a:ext cx="168093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50"/>
              <a:buFont typeface="Poppins"/>
              <a:buNone/>
              <a:defRPr sz="845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57200" y="2633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•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–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•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–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»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•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•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•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ap"/>
              <a:buChar char="•"/>
              <a:defRPr sz="23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8.png"/><Relationship Id="rId5" Type="http://schemas.microsoft.com/office/2007/relationships/media" Target="../media/media4.mp4"/><Relationship Id="rId10" Type="http://schemas.openxmlformats.org/officeDocument/2006/relationships/image" Target="../media/image30.png"/><Relationship Id="rId4" Type="http://schemas.openxmlformats.org/officeDocument/2006/relationships/video" Target="../media/media3.mp4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06851" y="1374873"/>
            <a:ext cx="3310799" cy="1484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"/>
          <p:cNvGrpSpPr/>
          <p:nvPr/>
        </p:nvGrpSpPr>
        <p:grpSpPr>
          <a:xfrm>
            <a:off x="1706353" y="3244582"/>
            <a:ext cx="14372568" cy="4402993"/>
            <a:chOff x="-306092" y="-66186"/>
            <a:chExt cx="3785368" cy="1159636"/>
          </a:xfrm>
        </p:grpSpPr>
        <p:sp>
          <p:nvSpPr>
            <p:cNvPr id="74" name="Google Shape;74;p1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"/>
            <p:cNvSpPr txBox="1"/>
            <p:nvPr/>
          </p:nvSpPr>
          <p:spPr>
            <a:xfrm>
              <a:off x="-306092" y="-66186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"/>
          <p:cNvSpPr txBox="1"/>
          <p:nvPr/>
        </p:nvSpPr>
        <p:spPr>
          <a:xfrm>
            <a:off x="3881120" y="3739121"/>
            <a:ext cx="108528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Radionica </a:t>
            </a:r>
            <a:endParaRPr sz="6000" b="1" i="0" u="none" strike="noStrike" cap="none">
              <a:solidFill>
                <a:srgbClr val="28282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„Transgeneracijsko prenošenje znanja –Mladi za mlade”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6890102" y="6645212"/>
            <a:ext cx="106560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6821" y="1414315"/>
            <a:ext cx="1646050" cy="151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0008" y="8284427"/>
            <a:ext cx="3545725" cy="126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5064" y="8126173"/>
            <a:ext cx="2886075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10"/>
          <p:cNvGrpSpPr/>
          <p:nvPr/>
        </p:nvGrpSpPr>
        <p:grpSpPr>
          <a:xfrm>
            <a:off x="3218586" y="850238"/>
            <a:ext cx="12509094" cy="1340200"/>
            <a:chOff x="0" y="-9525"/>
            <a:chExt cx="3479276" cy="1102975"/>
          </a:xfrm>
        </p:grpSpPr>
        <p:sp>
          <p:nvSpPr>
            <p:cNvPr id="226" name="Google Shape;226;p10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10"/>
          <p:cNvSpPr txBox="1"/>
          <p:nvPr/>
        </p:nvSpPr>
        <p:spPr>
          <a:xfrm>
            <a:off x="3218586" y="920173"/>
            <a:ext cx="123262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Sarine radionice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8574" y="2295588"/>
            <a:ext cx="2957875" cy="394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0"/>
          <p:cNvPicPr preferRelativeResize="0"/>
          <p:nvPr/>
        </p:nvPicPr>
        <p:blipFill rotWithShape="1">
          <a:blip r:embed="rId4">
            <a:alphaModFix/>
          </a:blip>
          <a:srcRect l="26402" r="7191"/>
          <a:stretch/>
        </p:blipFill>
        <p:spPr>
          <a:xfrm>
            <a:off x="7752925" y="2352300"/>
            <a:ext cx="3440348" cy="388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69750" y="2324652"/>
            <a:ext cx="2957880" cy="38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6">
            <a:alphaModFix/>
          </a:blip>
          <a:srcRect b="14690"/>
          <a:stretch/>
        </p:blipFill>
        <p:spPr>
          <a:xfrm>
            <a:off x="7752925" y="6344525"/>
            <a:ext cx="3440350" cy="386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7">
            <a:alphaModFix/>
          </a:blip>
          <a:srcRect t="19395" b="20199"/>
          <a:stretch/>
        </p:blipFill>
        <p:spPr>
          <a:xfrm>
            <a:off x="12769750" y="6344525"/>
            <a:ext cx="2957874" cy="38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18575" y="6344526"/>
            <a:ext cx="2957874" cy="3867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/>
          <p:nvPr/>
        </p:nvSpPr>
        <p:spPr>
          <a:xfrm>
            <a:off x="791111" y="2240058"/>
            <a:ext cx="16837503" cy="7368099"/>
          </a:xfrm>
          <a:custGeom>
            <a:avLst/>
            <a:gdLst/>
            <a:ahLst/>
            <a:cxnLst/>
            <a:rect l="l" t="t" r="r" b="b"/>
            <a:pathLst>
              <a:path w="3122860" h="1798436" extrusionOk="0">
                <a:moveTo>
                  <a:pt x="18282" y="0"/>
                </a:moveTo>
                <a:lnTo>
                  <a:pt x="3104578" y="0"/>
                </a:lnTo>
                <a:cubicBezTo>
                  <a:pt x="3114675" y="0"/>
                  <a:pt x="3122860" y="8185"/>
                  <a:pt x="3122860" y="18282"/>
                </a:cubicBezTo>
                <a:lnTo>
                  <a:pt x="3122860" y="1780154"/>
                </a:lnTo>
                <a:cubicBezTo>
                  <a:pt x="3122860" y="1790251"/>
                  <a:pt x="3114675" y="1798436"/>
                  <a:pt x="3104578" y="1798436"/>
                </a:cubicBezTo>
                <a:lnTo>
                  <a:pt x="18282" y="1798436"/>
                </a:lnTo>
                <a:cubicBezTo>
                  <a:pt x="8185" y="1798436"/>
                  <a:pt x="0" y="1790251"/>
                  <a:pt x="0" y="1780154"/>
                </a:cubicBezTo>
                <a:lnTo>
                  <a:pt x="0" y="18282"/>
                </a:lnTo>
                <a:cubicBezTo>
                  <a:pt x="0" y="8185"/>
                  <a:pt x="8185" y="0"/>
                  <a:pt x="18282" y="0"/>
                </a:cubicBezTo>
                <a:close/>
              </a:path>
            </a:pathLst>
          </a:custGeom>
          <a:solidFill>
            <a:srgbClr val="FACB65"/>
          </a:solidFill>
          <a:ln w="38100" cap="rnd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5324" y="1875943"/>
            <a:ext cx="8024458" cy="77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 txBox="1"/>
          <p:nvPr/>
        </p:nvSpPr>
        <p:spPr>
          <a:xfrm>
            <a:off x="670560" y="1055523"/>
            <a:ext cx="6339840" cy="130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Cilj radionice: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12"/>
          <p:cNvGrpSpPr/>
          <p:nvPr/>
        </p:nvGrpSpPr>
        <p:grpSpPr>
          <a:xfrm>
            <a:off x="10422854" y="4145800"/>
            <a:ext cx="4964775" cy="304542"/>
            <a:chOff x="0" y="-114300"/>
            <a:chExt cx="6619700" cy="406056"/>
          </a:xfrm>
        </p:grpSpPr>
        <p:sp>
          <p:nvSpPr>
            <p:cNvPr id="243" name="Google Shape;243;p12"/>
            <p:cNvSpPr txBox="1"/>
            <p:nvPr/>
          </p:nvSpPr>
          <p:spPr>
            <a:xfrm>
              <a:off x="0" y="-114300"/>
              <a:ext cx="1920903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2"/>
            <p:cNvSpPr txBox="1"/>
            <p:nvPr/>
          </p:nvSpPr>
          <p:spPr>
            <a:xfrm>
              <a:off x="1979499" y="-21321"/>
              <a:ext cx="464020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2"/>
          <p:cNvGrpSpPr/>
          <p:nvPr/>
        </p:nvGrpSpPr>
        <p:grpSpPr>
          <a:xfrm>
            <a:off x="12582682" y="3856515"/>
            <a:ext cx="6056027" cy="574009"/>
            <a:chOff x="0" y="-114300"/>
            <a:chExt cx="8074703" cy="765345"/>
          </a:xfrm>
        </p:grpSpPr>
        <p:sp>
          <p:nvSpPr>
            <p:cNvPr id="246" name="Google Shape;246;p12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2"/>
            <p:cNvSpPr txBox="1"/>
            <p:nvPr/>
          </p:nvSpPr>
          <p:spPr>
            <a:xfrm>
              <a:off x="2413372" y="337968"/>
              <a:ext cx="566133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12"/>
          <p:cNvGrpSpPr/>
          <p:nvPr/>
        </p:nvGrpSpPr>
        <p:grpSpPr>
          <a:xfrm>
            <a:off x="11106679" y="5747831"/>
            <a:ext cx="6519115" cy="591666"/>
            <a:chOff x="0" y="-114300"/>
            <a:chExt cx="8692153" cy="788888"/>
          </a:xfrm>
        </p:grpSpPr>
        <p:sp>
          <p:nvSpPr>
            <p:cNvPr id="249" name="Google Shape;249;p12"/>
            <p:cNvSpPr txBox="1"/>
            <p:nvPr/>
          </p:nvSpPr>
          <p:spPr>
            <a:xfrm>
              <a:off x="0" y="-114300"/>
              <a:ext cx="2082216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2"/>
            <p:cNvSpPr txBox="1"/>
            <p:nvPr/>
          </p:nvSpPr>
          <p:spPr>
            <a:xfrm>
              <a:off x="2494029" y="361511"/>
              <a:ext cx="6198124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12"/>
          <p:cNvGrpSpPr/>
          <p:nvPr/>
        </p:nvGrpSpPr>
        <p:grpSpPr>
          <a:xfrm>
            <a:off x="11081513" y="8032207"/>
            <a:ext cx="5793892" cy="610212"/>
            <a:chOff x="0" y="-114300"/>
            <a:chExt cx="7725190" cy="813616"/>
          </a:xfrm>
        </p:grpSpPr>
        <p:sp>
          <p:nvSpPr>
            <p:cNvPr id="252" name="Google Shape;252;p12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2"/>
            <p:cNvSpPr txBox="1"/>
            <p:nvPr/>
          </p:nvSpPr>
          <p:spPr>
            <a:xfrm>
              <a:off x="2413372" y="386239"/>
              <a:ext cx="5311818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12"/>
          <p:cNvSpPr txBox="1"/>
          <p:nvPr/>
        </p:nvSpPr>
        <p:spPr>
          <a:xfrm>
            <a:off x="1119750" y="3627925"/>
            <a:ext cx="76128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Prenošenje znanja iz osnova medijske pismenosti </a:t>
            </a:r>
            <a:endParaRPr sz="36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Podsticanje učesnika na razmišljanje i kreativnost</a:t>
            </a:r>
            <a:endParaRPr sz="36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Poppins"/>
              <a:ea typeface="Poppins"/>
              <a:cs typeface="Poppins"/>
              <a:sym typeface="Poppins"/>
            </a:endParaRPr>
          </a:p>
          <a:p>
            <a:pPr marL="914400" marR="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Realizacija njihovih ideja kroz kreiranje sadržaja</a:t>
            </a:r>
            <a:endParaRPr sz="3600"/>
          </a:p>
          <a:p>
            <a:pPr marL="9144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/>
          <p:nvPr/>
        </p:nvSpPr>
        <p:spPr>
          <a:xfrm>
            <a:off x="7482000" y="7328004"/>
            <a:ext cx="4908499" cy="2271853"/>
          </a:xfrm>
          <a:custGeom>
            <a:avLst/>
            <a:gdLst/>
            <a:ahLst/>
            <a:cxnLst/>
            <a:rect l="l" t="t" r="r" b="b"/>
            <a:pathLst>
              <a:path w="7437120" h="3495158" extrusionOk="0">
                <a:moveTo>
                  <a:pt x="0" y="786708"/>
                </a:moveTo>
                <a:cubicBezTo>
                  <a:pt x="408093" y="2192174"/>
                  <a:pt x="816187" y="3597641"/>
                  <a:pt x="1889760" y="3489268"/>
                </a:cubicBezTo>
                <a:cubicBezTo>
                  <a:pt x="2963333" y="3380895"/>
                  <a:pt x="5567680" y="610601"/>
                  <a:pt x="6441440" y="136468"/>
                </a:cubicBezTo>
                <a:cubicBezTo>
                  <a:pt x="7315200" y="-337665"/>
                  <a:pt x="7037493" y="569961"/>
                  <a:pt x="7132320" y="644468"/>
                </a:cubicBezTo>
                <a:cubicBezTo>
                  <a:pt x="7227147" y="718975"/>
                  <a:pt x="7023947" y="600441"/>
                  <a:pt x="7010400" y="583508"/>
                </a:cubicBezTo>
                <a:cubicBezTo>
                  <a:pt x="6996853" y="566575"/>
                  <a:pt x="7051040" y="542868"/>
                  <a:pt x="7051040" y="542868"/>
                </a:cubicBezTo>
                <a:lnTo>
                  <a:pt x="7051040" y="542868"/>
                </a:lnTo>
                <a:lnTo>
                  <a:pt x="7437120" y="197428"/>
                </a:lnTo>
                <a:lnTo>
                  <a:pt x="7437120" y="197428"/>
                </a:lnTo>
                <a:lnTo>
                  <a:pt x="7294880" y="400628"/>
                </a:lnTo>
              </a:path>
            </a:pathLst>
          </a:cu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Google Shape;260;p13"/>
          <p:cNvGrpSpPr/>
          <p:nvPr/>
        </p:nvGrpSpPr>
        <p:grpSpPr>
          <a:xfrm>
            <a:off x="3549580" y="915320"/>
            <a:ext cx="7016820" cy="1340200"/>
            <a:chOff x="0" y="-9525"/>
            <a:chExt cx="3479276" cy="1102975"/>
          </a:xfrm>
        </p:grpSpPr>
        <p:sp>
          <p:nvSpPr>
            <p:cNvPr id="261" name="Google Shape;261;p13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3"/>
          <p:cNvSpPr txBox="1"/>
          <p:nvPr/>
        </p:nvSpPr>
        <p:spPr>
          <a:xfrm>
            <a:off x="-1312421" y="-259317"/>
            <a:ext cx="4611881" cy="317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8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42"/>
              <a:buFont typeface="Arial"/>
              <a:buNone/>
            </a:pPr>
            <a:r>
              <a:rPr lang="en-US" sz="18742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3710566" y="985255"/>
            <a:ext cx="624623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RADIONICA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995575"/>
            <a:ext cx="4264675" cy="32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 txBox="1"/>
          <p:nvPr/>
        </p:nvSpPr>
        <p:spPr>
          <a:xfrm>
            <a:off x="1575825" y="2603700"/>
            <a:ext cx="113415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Upoznavanje učesnika 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Uvod u teme poput CLICBAIT-a, FAKE NEWS-a, SCAM-a i THUMBNAIL-a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Diskutovanje o medijskim platformama preko kojih se informišu ( Tik Tok, Youtube ) i kakav sadržaj prate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Analiza tog sadržaja i influensera radi produktivnosti i poboljšanja daljeg toka predstojećih radionica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13778837" y="1326633"/>
            <a:ext cx="32194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4. 10. 2024.</a:t>
            </a:r>
            <a:endParaRPr sz="4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8" name="Google Shape;26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17321" y="1326633"/>
            <a:ext cx="703280" cy="68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41450" y="7767447"/>
            <a:ext cx="1410255" cy="13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7790" y="7866388"/>
            <a:ext cx="2149534" cy="119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75035" y="8499657"/>
            <a:ext cx="1362041" cy="133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777c17d4-8a9f-4bff-be5d-c050c71c9f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5400000">
            <a:off x="12225968" y="4232587"/>
            <a:ext cx="6092322" cy="3452316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5"/>
          <p:cNvGrpSpPr/>
          <p:nvPr/>
        </p:nvGrpSpPr>
        <p:grpSpPr>
          <a:xfrm>
            <a:off x="4320345" y="1338564"/>
            <a:ext cx="6327335" cy="1221756"/>
            <a:chOff x="0" y="-9525"/>
            <a:chExt cx="3479276" cy="1102975"/>
          </a:xfrm>
        </p:grpSpPr>
        <p:sp>
          <p:nvSpPr>
            <p:cNvPr id="277" name="Google Shape;277;p15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15"/>
          <p:cNvSpPr txBox="1"/>
          <p:nvPr/>
        </p:nvSpPr>
        <p:spPr>
          <a:xfrm>
            <a:off x="4625340" y="1349290"/>
            <a:ext cx="696510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RADIONICA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 txBox="1"/>
          <p:nvPr/>
        </p:nvSpPr>
        <p:spPr>
          <a:xfrm>
            <a:off x="853171" y="147083"/>
            <a:ext cx="4611881" cy="317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42"/>
              <a:buFont typeface="Arial"/>
              <a:buNone/>
            </a:pPr>
            <a:r>
              <a:rPr lang="en-US" sz="18742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 txBox="1"/>
          <p:nvPr/>
        </p:nvSpPr>
        <p:spPr>
          <a:xfrm>
            <a:off x="1722725" y="3429000"/>
            <a:ext cx="102117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Obrada prethodno pomenutih tema (THUMBNAIL, FAKE NEWS, SCAM i CLICKBAIT) i prikaz istih kroz različite primere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Diskutovanje o aktuelnim temama na društvenim mrežama 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Glavni fokus je bio na CYBER BULLYNG-u i podizanju svesti o adekvatnom sadržaju koji se plasira na društvene mreže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2" name="Google Shape;28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90851" y="3816257"/>
            <a:ext cx="5012669" cy="647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00351" y="1510502"/>
            <a:ext cx="778035" cy="7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5"/>
          <p:cNvSpPr txBox="1"/>
          <p:nvPr/>
        </p:nvSpPr>
        <p:spPr>
          <a:xfrm>
            <a:off x="13868400" y="1510502"/>
            <a:ext cx="35242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11. 10. 2024.</a:t>
            </a:r>
            <a:endParaRPr sz="4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6"/>
          <p:cNvGrpSpPr/>
          <p:nvPr/>
        </p:nvGrpSpPr>
        <p:grpSpPr>
          <a:xfrm>
            <a:off x="3882610" y="883096"/>
            <a:ext cx="6962031" cy="1405411"/>
            <a:chOff x="0" y="-9525"/>
            <a:chExt cx="3479276" cy="1102975"/>
          </a:xfrm>
        </p:grpSpPr>
        <p:sp>
          <p:nvSpPr>
            <p:cNvPr id="290" name="Google Shape;290;p16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6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16"/>
          <p:cNvSpPr txBox="1"/>
          <p:nvPr/>
        </p:nvSpPr>
        <p:spPr>
          <a:xfrm>
            <a:off x="3351330" y="1088208"/>
            <a:ext cx="6802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RADIONICA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-702821" y="0"/>
            <a:ext cx="4611881" cy="317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8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42"/>
              <a:buFont typeface="Arial"/>
              <a:buNone/>
            </a:pPr>
            <a:r>
              <a:rPr lang="en-US" sz="18742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6"/>
          <p:cNvSpPr txBox="1"/>
          <p:nvPr/>
        </p:nvSpPr>
        <p:spPr>
          <a:xfrm>
            <a:off x="1354625" y="2590200"/>
            <a:ext cx="145065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Revizija naučenih stvari s prethodnih radionica</a:t>
            </a:r>
            <a:endParaRPr sz="3000"/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Podela u 2 grupe na čelu sa 2 mentora u svakoj</a:t>
            </a:r>
            <a:endParaRPr sz="3000"/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BRAINSTORMING i smišljanje ideja</a:t>
            </a:r>
            <a:endParaRPr sz="3000"/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Kreiranje sadržaja sa decom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5" name="Google Shape;29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69250" y="5940612"/>
            <a:ext cx="4942300" cy="420196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6"/>
          <p:cNvSpPr txBox="1"/>
          <p:nvPr/>
        </p:nvSpPr>
        <p:spPr>
          <a:xfrm>
            <a:off x="13620750" y="1524001"/>
            <a:ext cx="33718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18. 10. 2024.</a:t>
            </a:r>
            <a:endParaRPr sz="4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7" name="Google Shape;297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62873" y="1493900"/>
            <a:ext cx="824527" cy="79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 descr="Duplicate tab arrow | Free SV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934903">
            <a:off x="12896416" y="3559567"/>
            <a:ext cx="2147490" cy="214749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/>
        </p:nvSpPr>
        <p:spPr>
          <a:xfrm>
            <a:off x="14065350" y="3059550"/>
            <a:ext cx="169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PLAY</a:t>
            </a:r>
            <a:endParaRPr sz="3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138f8bba-c485-4c5d-acf5-f4b3618291c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7520" y="4648613"/>
            <a:ext cx="2778760" cy="4903694"/>
          </a:xfrm>
          <a:prstGeom prst="rect">
            <a:avLst/>
          </a:prstGeom>
        </p:spPr>
      </p:pic>
      <p:pic>
        <p:nvPicPr>
          <p:cNvPr id="3" name="c3eb773a-38d7-4227-abc2-1fe99ac2d4b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53925" y="4701890"/>
            <a:ext cx="2819400" cy="4975412"/>
          </a:xfrm>
          <a:prstGeom prst="rect">
            <a:avLst/>
          </a:prstGeom>
        </p:spPr>
      </p:pic>
      <p:pic>
        <p:nvPicPr>
          <p:cNvPr id="4" name="3b68c767-b0ef-4653-95ca-9bda017102e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94240" y="4701890"/>
            <a:ext cx="2868633" cy="506229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18"/>
          <p:cNvGrpSpPr/>
          <p:nvPr/>
        </p:nvGrpSpPr>
        <p:grpSpPr>
          <a:xfrm>
            <a:off x="4316535" y="1297854"/>
            <a:ext cx="6770565" cy="1407246"/>
            <a:chOff x="0" y="-9525"/>
            <a:chExt cx="3479276" cy="1102975"/>
          </a:xfrm>
        </p:grpSpPr>
        <p:sp>
          <p:nvSpPr>
            <p:cNvPr id="308" name="Google Shape;308;p18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8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18"/>
          <p:cNvSpPr txBox="1"/>
          <p:nvPr/>
        </p:nvSpPr>
        <p:spPr>
          <a:xfrm>
            <a:off x="4730017" y="1504771"/>
            <a:ext cx="5943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RADIONICA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853171" y="147083"/>
            <a:ext cx="4611881" cy="317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42"/>
              <a:buFont typeface="Arial"/>
              <a:buNone/>
            </a:pPr>
            <a:r>
              <a:rPr lang="en-US" sz="18742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8"/>
          <p:cNvSpPr txBox="1"/>
          <p:nvPr/>
        </p:nvSpPr>
        <p:spPr>
          <a:xfrm>
            <a:off x="1504950" y="2928200"/>
            <a:ext cx="9338100" cy="5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Analiza kreiranog sadržaja s prethodne radionice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Učenje o bitnim medijskim pojmovima kroz igru asocijacije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Dodatna obrada pojmova iz igre kroz diskusiju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Zaključag celog ciklusa radionice i utisci učesnika i mentora</a:t>
            </a:r>
            <a:endParaRPr sz="3000"/>
          </a:p>
        </p:txBody>
      </p:sp>
      <p:sp>
        <p:nvSpPr>
          <p:cNvPr id="313" name="Google Shape;313;p18"/>
          <p:cNvSpPr txBox="1"/>
          <p:nvPr/>
        </p:nvSpPr>
        <p:spPr>
          <a:xfrm>
            <a:off x="13392150" y="1790701"/>
            <a:ext cx="3733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25. 10. 2024.</a:t>
            </a:r>
            <a:endParaRPr sz="4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4" name="Google Shape;31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98665" y="1733078"/>
            <a:ext cx="793485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8707" y="8481196"/>
            <a:ext cx="3029975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4a39a68-c0da-41f2-a59a-3dff6999c2f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26720" y="3245115"/>
            <a:ext cx="3204210" cy="5654488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9"/>
          <p:cNvGrpSpPr/>
          <p:nvPr/>
        </p:nvGrpSpPr>
        <p:grpSpPr>
          <a:xfrm>
            <a:off x="1523611" y="2986833"/>
            <a:ext cx="6433877" cy="4401201"/>
            <a:chOff x="0" y="-9525"/>
            <a:chExt cx="3479276" cy="1102975"/>
          </a:xfrm>
        </p:grpSpPr>
        <p:sp>
          <p:nvSpPr>
            <p:cNvPr id="322" name="Google Shape;322;p19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9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19"/>
          <p:cNvSpPr/>
          <p:nvPr/>
        </p:nvSpPr>
        <p:spPr>
          <a:xfrm>
            <a:off x="2185760" y="3689288"/>
            <a:ext cx="5109600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 </a:t>
            </a:r>
            <a:r>
              <a:rPr lang="en-US" sz="4900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kako</a:t>
            </a:r>
            <a:r>
              <a:rPr lang="en-US" sz="490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 vi </a:t>
            </a:r>
            <a:r>
              <a:rPr lang="en-US" sz="4900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predajete</a:t>
            </a:r>
            <a:r>
              <a:rPr lang="en-US" sz="490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900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ovaj</a:t>
            </a:r>
            <a:r>
              <a:rPr lang="en-US" sz="490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00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predmet</a:t>
            </a:r>
            <a:r>
              <a:rPr lang="en-US" sz="490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 je </a:t>
            </a:r>
            <a:r>
              <a:rPr lang="en-US" sz="4900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postao</a:t>
            </a:r>
            <a:r>
              <a:rPr lang="en-US" sz="490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00" i="0" u="none" strike="noStrike" cap="non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omiljeni</a:t>
            </a:r>
            <a:endParaRPr sz="230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p19"/>
          <p:cNvSpPr txBox="1"/>
          <p:nvPr/>
        </p:nvSpPr>
        <p:spPr>
          <a:xfrm>
            <a:off x="9326975" y="2986825"/>
            <a:ext cx="78900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Utisak</a:t>
            </a:r>
            <a:r>
              <a:rPr lang="en-US" sz="300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učesnika radionice u jedno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j rečenici</a:t>
            </a:r>
            <a:r>
              <a:rPr lang="en-US" sz="300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sz="300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Ovako lepe reči dece su nam ispunile srca i dale vetar u leđa. </a:t>
            </a:r>
            <a:endParaRPr sz="300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 puno pozitivnog feedback-a, idemo dalje u nove izazove! </a:t>
            </a:r>
            <a:endParaRPr sz="300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19"/>
          <p:cNvSpPr txBox="1"/>
          <p:nvPr/>
        </p:nvSpPr>
        <p:spPr>
          <a:xfrm>
            <a:off x="1071038" y="1795313"/>
            <a:ext cx="9525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“</a:t>
            </a:r>
            <a:endParaRPr sz="300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27" name="Google Shape;327;p19"/>
          <p:cNvSpPr txBox="1"/>
          <p:nvPr/>
        </p:nvSpPr>
        <p:spPr>
          <a:xfrm rot="10800000">
            <a:off x="7295338" y="3689288"/>
            <a:ext cx="14271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“</a:t>
            </a:r>
            <a:endParaRPr sz="300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/>
        </p:nvSpPr>
        <p:spPr>
          <a:xfrm>
            <a:off x="1028700" y="1072733"/>
            <a:ext cx="8350871" cy="167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9"/>
              <a:buFont typeface="Arial"/>
              <a:buNone/>
            </a:pPr>
            <a:r>
              <a:rPr lang="en-US" sz="8499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Info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4604325" y="3095852"/>
            <a:ext cx="7118296" cy="1258658"/>
          </a:xfrm>
          <a:custGeom>
            <a:avLst/>
            <a:gdLst/>
            <a:ahLst/>
            <a:cxnLst/>
            <a:rect l="l" t="t" r="r" b="b"/>
            <a:pathLst>
              <a:path w="1874469" h="292541" extrusionOk="0">
                <a:moveTo>
                  <a:pt x="20668" y="0"/>
                </a:moveTo>
                <a:lnTo>
                  <a:pt x="1853801" y="0"/>
                </a:lnTo>
                <a:cubicBezTo>
                  <a:pt x="1865215" y="0"/>
                  <a:pt x="1874469" y="9253"/>
                  <a:pt x="1874469" y="20668"/>
                </a:cubicBezTo>
                <a:lnTo>
                  <a:pt x="1874469" y="271873"/>
                </a:lnTo>
                <a:cubicBezTo>
                  <a:pt x="1874469" y="283288"/>
                  <a:pt x="1865215" y="292541"/>
                  <a:pt x="1853801" y="292541"/>
                </a:cubicBezTo>
                <a:lnTo>
                  <a:pt x="20668" y="292541"/>
                </a:lnTo>
                <a:cubicBezTo>
                  <a:pt x="9253" y="292541"/>
                  <a:pt x="0" y="283288"/>
                  <a:pt x="0" y="271873"/>
                </a:cubicBezTo>
                <a:lnTo>
                  <a:pt x="0" y="20668"/>
                </a:lnTo>
                <a:cubicBezTo>
                  <a:pt x="0" y="9253"/>
                  <a:pt x="9253" y="0"/>
                  <a:pt x="20668" y="0"/>
                </a:cubicBezTo>
                <a:close/>
              </a:path>
            </a:pathLst>
          </a:custGeom>
          <a:solidFill>
            <a:srgbClr val="FACB65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5707975" y="3279325"/>
            <a:ext cx="491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lang="en-US" sz="2699" b="1" i="0" u="none" strike="noStrike" cap="none">
                <a:solidFill>
                  <a:srgbClr val="282828"/>
                </a:solidFill>
                <a:latin typeface="Asap SemiBold"/>
                <a:ea typeface="Asap SemiBold"/>
                <a:cs typeface="Asap SemiBold"/>
                <a:sym typeface="Asap SemiBold"/>
              </a:rPr>
              <a:t>Osnovna škola „Braća Baruh”,</a:t>
            </a:r>
            <a:endParaRPr sz="2699" b="1" i="0" u="none" strike="noStrike" cap="none">
              <a:solidFill>
                <a:srgbClr val="282828"/>
              </a:solidFill>
              <a:latin typeface="Asap SemiBold"/>
              <a:ea typeface="Asap SemiBold"/>
              <a:cs typeface="Asap SemiBold"/>
              <a:sym typeface="Asap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lang="en-US" sz="2699" b="1">
                <a:solidFill>
                  <a:srgbClr val="282828"/>
                </a:solidFill>
                <a:latin typeface="Asap SemiBold"/>
                <a:ea typeface="Asap SemiBold"/>
                <a:cs typeface="Asap SemiBold"/>
                <a:sym typeface="Asap SemiBold"/>
              </a:rPr>
              <a:t>opština Stari Grad, Beograd</a:t>
            </a:r>
            <a:endParaRPr sz="2699" b="1">
              <a:solidFill>
                <a:srgbClr val="282828"/>
              </a:solidFill>
              <a:latin typeface="Asap SemiBold"/>
              <a:ea typeface="Asap SemiBold"/>
              <a:cs typeface="Asap SemiBold"/>
              <a:sym typeface="Asap SemiBold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4604313" y="5010556"/>
            <a:ext cx="7117124" cy="1110742"/>
          </a:xfrm>
          <a:custGeom>
            <a:avLst/>
            <a:gdLst/>
            <a:ahLst/>
            <a:cxnLst/>
            <a:rect l="l" t="t" r="r" b="b"/>
            <a:pathLst>
              <a:path w="1874469" h="292541" extrusionOk="0">
                <a:moveTo>
                  <a:pt x="20668" y="0"/>
                </a:moveTo>
                <a:lnTo>
                  <a:pt x="1853801" y="0"/>
                </a:lnTo>
                <a:cubicBezTo>
                  <a:pt x="1865215" y="0"/>
                  <a:pt x="1874469" y="9253"/>
                  <a:pt x="1874469" y="20668"/>
                </a:cubicBezTo>
                <a:lnTo>
                  <a:pt x="1874469" y="271873"/>
                </a:lnTo>
                <a:cubicBezTo>
                  <a:pt x="1874469" y="283288"/>
                  <a:pt x="1865215" y="292541"/>
                  <a:pt x="1853801" y="292541"/>
                </a:cubicBezTo>
                <a:lnTo>
                  <a:pt x="20668" y="292541"/>
                </a:lnTo>
                <a:cubicBezTo>
                  <a:pt x="9253" y="292541"/>
                  <a:pt x="0" y="283288"/>
                  <a:pt x="0" y="271873"/>
                </a:cubicBezTo>
                <a:lnTo>
                  <a:pt x="0" y="20668"/>
                </a:lnTo>
                <a:cubicBezTo>
                  <a:pt x="0" y="9253"/>
                  <a:pt x="9253" y="0"/>
                  <a:pt x="20668" y="0"/>
                </a:cubicBezTo>
                <a:close/>
              </a:path>
            </a:pathLst>
          </a:custGeom>
          <a:solidFill>
            <a:srgbClr val="FFFFFF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5707973" y="5295588"/>
            <a:ext cx="491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lang="en-US" sz="2699" b="1" i="0" u="none" strike="noStrike" cap="none">
                <a:solidFill>
                  <a:srgbClr val="282828"/>
                </a:solidFill>
                <a:latin typeface="Asap SemiBold"/>
                <a:ea typeface="Asap SemiBold"/>
                <a:cs typeface="Asap SemiBold"/>
                <a:sym typeface="Asap SemiBold"/>
              </a:rPr>
              <a:t>Učenici </a:t>
            </a:r>
            <a:r>
              <a:rPr lang="en-US" sz="2699" b="1">
                <a:solidFill>
                  <a:srgbClr val="282828"/>
                </a:solidFill>
                <a:latin typeface="Asap SemiBold"/>
                <a:ea typeface="Asap SemiBold"/>
                <a:cs typeface="Asap SemiBold"/>
                <a:sym typeface="Asap SemiBold"/>
              </a:rPr>
              <a:t>VI</a:t>
            </a:r>
            <a:r>
              <a:rPr lang="en-US" sz="2699" b="1" i="0" u="none" strike="noStrike" cap="none">
                <a:solidFill>
                  <a:srgbClr val="282828"/>
                </a:solidFill>
                <a:latin typeface="Asap SemiBold"/>
                <a:ea typeface="Asap SemiBold"/>
                <a:cs typeface="Asap SemiBold"/>
                <a:sym typeface="Asap SemiBold"/>
              </a:rPr>
              <a:t> razreda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4604313" y="6896364"/>
            <a:ext cx="7117124" cy="2186039"/>
          </a:xfrm>
          <a:custGeom>
            <a:avLst/>
            <a:gdLst/>
            <a:ahLst/>
            <a:cxnLst/>
            <a:rect l="l" t="t" r="r" b="b"/>
            <a:pathLst>
              <a:path w="1874469" h="292541" extrusionOk="0">
                <a:moveTo>
                  <a:pt x="20668" y="0"/>
                </a:moveTo>
                <a:lnTo>
                  <a:pt x="1853801" y="0"/>
                </a:lnTo>
                <a:cubicBezTo>
                  <a:pt x="1865215" y="0"/>
                  <a:pt x="1874469" y="9253"/>
                  <a:pt x="1874469" y="20668"/>
                </a:cubicBezTo>
                <a:lnTo>
                  <a:pt x="1874469" y="271873"/>
                </a:lnTo>
                <a:cubicBezTo>
                  <a:pt x="1874469" y="283288"/>
                  <a:pt x="1865215" y="292541"/>
                  <a:pt x="1853801" y="292541"/>
                </a:cubicBezTo>
                <a:lnTo>
                  <a:pt x="20668" y="292541"/>
                </a:lnTo>
                <a:cubicBezTo>
                  <a:pt x="9253" y="292541"/>
                  <a:pt x="0" y="283288"/>
                  <a:pt x="0" y="271873"/>
                </a:cubicBezTo>
                <a:lnTo>
                  <a:pt x="0" y="20668"/>
                </a:lnTo>
                <a:cubicBezTo>
                  <a:pt x="0" y="9253"/>
                  <a:pt x="9253" y="0"/>
                  <a:pt x="20668" y="0"/>
                </a:cubicBezTo>
                <a:close/>
              </a:path>
            </a:pathLst>
          </a:custGeom>
          <a:solidFill>
            <a:srgbClr val="01C892"/>
          </a:solidFill>
          <a:ln w="38100" cap="sq" cmpd="sng">
            <a:solidFill>
              <a:srgbClr val="28282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5156431" y="7432849"/>
            <a:ext cx="6014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lang="en-US" sz="2699" b="1" i="0" u="none" strike="noStrike" cap="none">
                <a:solidFill>
                  <a:srgbClr val="282828"/>
                </a:solidFill>
                <a:latin typeface="Asap SemiBold"/>
                <a:ea typeface="Asap SemiBold"/>
                <a:cs typeface="Asap SemiBold"/>
                <a:sym typeface="Asap SemiBold"/>
              </a:rPr>
              <a:t>Vuk Branković, Lenka Golubović, Nikola Matić, Maša Cvejić i Sofija Kljajić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212" y="3364888"/>
            <a:ext cx="3600194" cy="58008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1411947" y="3399605"/>
            <a:ext cx="26252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sap SemiBold"/>
                <a:ea typeface="Asap SemiBold"/>
                <a:cs typeface="Asap SemiBold"/>
                <a:sym typeface="Asap SemiBold"/>
              </a:rPr>
              <a:t>Lokacija:</a:t>
            </a:r>
            <a:endParaRPr sz="2800" b="0" i="0" u="none" strike="noStrike" cap="none">
              <a:solidFill>
                <a:srgbClr val="000000"/>
              </a:solidFill>
              <a:latin typeface="Asap SemiBold"/>
              <a:ea typeface="Asap SemiBold"/>
              <a:cs typeface="Asap SemiBold"/>
              <a:sym typeface="Asap SemiBold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213" y="5241733"/>
            <a:ext cx="3600194" cy="58008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515655" y="5241733"/>
            <a:ext cx="14020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sap SemiBold"/>
                <a:ea typeface="Asap SemiBold"/>
                <a:cs typeface="Asap SemiBold"/>
                <a:sym typeface="Asap SemiBold"/>
              </a:rPr>
              <a:t>Uzrast :</a:t>
            </a:r>
            <a:endParaRPr sz="2800" b="0" i="0" u="none" strike="noStrike" cap="none">
              <a:solidFill>
                <a:srgbClr val="000000"/>
              </a:solidFill>
              <a:latin typeface="Asap SemiBold"/>
              <a:ea typeface="Asap SemiBold"/>
              <a:cs typeface="Asap SemiBold"/>
              <a:sym typeface="Asap SemiBold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212" y="7548365"/>
            <a:ext cx="3600194" cy="59995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1028697" y="7586750"/>
            <a:ext cx="288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sap SemiBold"/>
                <a:ea typeface="Asap SemiBold"/>
                <a:cs typeface="Asap SemiBold"/>
                <a:sym typeface="Asap SemiBold"/>
              </a:rPr>
              <a:t>Junior treneri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sap SemiBold"/>
                <a:ea typeface="Asap SemiBold"/>
                <a:cs typeface="Asap SemiBold"/>
                <a:sym typeface="Asap SemiBold"/>
              </a:rPr>
              <a:t>:</a:t>
            </a:r>
            <a:endParaRPr sz="2800" b="0" i="0" u="none" strike="noStrike" cap="none">
              <a:solidFill>
                <a:srgbClr val="000000"/>
              </a:solidFill>
              <a:latin typeface="Asap SemiBold"/>
              <a:ea typeface="Asap SemiBold"/>
              <a:cs typeface="Asap SemiBold"/>
              <a:sym typeface="Asap SemiBold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48951" y="5571172"/>
            <a:ext cx="4539049" cy="469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480" y="634232"/>
            <a:ext cx="8831511" cy="1235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9571" y="853653"/>
            <a:ext cx="8258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sap" panose="020B0604020202020204" charset="0"/>
              </a:rPr>
              <a:t>https://www.tiktok.com/@decabeograda?_t=8rYJpc33aGl&amp;_r=1</a:t>
            </a:r>
            <a:endParaRPr lang="en-US" sz="2800" b="1" dirty="0">
              <a:latin typeface="Asap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07267" y="3017715"/>
            <a:ext cx="438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Asap" panose="020B0604020202020204" charset="0"/>
              </a:rPr>
              <a:t>Link našeg TikTok profila</a:t>
            </a:r>
            <a:endParaRPr lang="en-US" sz="2800" b="1" dirty="0">
              <a:latin typeface="Asap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2106186" y="1703954"/>
            <a:ext cx="1836981" cy="1836981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791111" y="2240058"/>
            <a:ext cx="16837503" cy="7368099"/>
          </a:xfrm>
          <a:custGeom>
            <a:avLst/>
            <a:gdLst/>
            <a:ahLst/>
            <a:cxnLst/>
            <a:rect l="l" t="t" r="r" b="b"/>
            <a:pathLst>
              <a:path w="3122860" h="1798436" extrusionOk="0">
                <a:moveTo>
                  <a:pt x="18282" y="0"/>
                </a:moveTo>
                <a:lnTo>
                  <a:pt x="3104578" y="0"/>
                </a:lnTo>
                <a:cubicBezTo>
                  <a:pt x="3114675" y="0"/>
                  <a:pt x="3122860" y="8185"/>
                  <a:pt x="3122860" y="18282"/>
                </a:cubicBezTo>
                <a:lnTo>
                  <a:pt x="3122860" y="1780154"/>
                </a:lnTo>
                <a:cubicBezTo>
                  <a:pt x="3122860" y="1790251"/>
                  <a:pt x="3114675" y="1798436"/>
                  <a:pt x="3104578" y="1798436"/>
                </a:cubicBezTo>
                <a:lnTo>
                  <a:pt x="18282" y="1798436"/>
                </a:lnTo>
                <a:cubicBezTo>
                  <a:pt x="8185" y="1798436"/>
                  <a:pt x="0" y="1790251"/>
                  <a:pt x="0" y="1780154"/>
                </a:cubicBezTo>
                <a:lnTo>
                  <a:pt x="0" y="18282"/>
                </a:lnTo>
                <a:cubicBezTo>
                  <a:pt x="0" y="8185"/>
                  <a:pt x="8185" y="0"/>
                  <a:pt x="18282" y="0"/>
                </a:cubicBezTo>
                <a:close/>
              </a:path>
            </a:pathLst>
          </a:custGeom>
          <a:solidFill>
            <a:srgbClr val="FACB65"/>
          </a:solidFill>
          <a:ln w="38100" cap="rnd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670546" y="1055525"/>
            <a:ext cx="11912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Naš</a:t>
            </a:r>
            <a:r>
              <a:rPr lang="en-US" sz="6600" b="1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 junior trene</a:t>
            </a:r>
            <a:r>
              <a:rPr lang="en-US" sz="6600" b="1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rka</a:t>
            </a: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" name="Google Shape;106;p3"/>
          <p:cNvGrpSpPr/>
          <p:nvPr/>
        </p:nvGrpSpPr>
        <p:grpSpPr>
          <a:xfrm>
            <a:off x="10422854" y="4145800"/>
            <a:ext cx="4964775" cy="304542"/>
            <a:chOff x="0" y="-114300"/>
            <a:chExt cx="6619700" cy="406056"/>
          </a:xfrm>
        </p:grpSpPr>
        <p:sp>
          <p:nvSpPr>
            <p:cNvPr id="107" name="Google Shape;107;p3"/>
            <p:cNvSpPr txBox="1"/>
            <p:nvPr/>
          </p:nvSpPr>
          <p:spPr>
            <a:xfrm>
              <a:off x="0" y="-114300"/>
              <a:ext cx="1920903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1979499" y="-21321"/>
              <a:ext cx="464020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3"/>
          <p:cNvGrpSpPr/>
          <p:nvPr/>
        </p:nvGrpSpPr>
        <p:grpSpPr>
          <a:xfrm>
            <a:off x="12582682" y="3856515"/>
            <a:ext cx="6056027" cy="574009"/>
            <a:chOff x="0" y="-114300"/>
            <a:chExt cx="8074703" cy="765345"/>
          </a:xfrm>
        </p:grpSpPr>
        <p:sp>
          <p:nvSpPr>
            <p:cNvPr id="110" name="Google Shape;110;p3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2413372" y="337968"/>
              <a:ext cx="566133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3"/>
          <p:cNvGrpSpPr/>
          <p:nvPr/>
        </p:nvGrpSpPr>
        <p:grpSpPr>
          <a:xfrm>
            <a:off x="11106679" y="5747831"/>
            <a:ext cx="6519115" cy="591666"/>
            <a:chOff x="0" y="-114300"/>
            <a:chExt cx="8692153" cy="788888"/>
          </a:xfrm>
        </p:grpSpPr>
        <p:sp>
          <p:nvSpPr>
            <p:cNvPr id="113" name="Google Shape;113;p3"/>
            <p:cNvSpPr txBox="1"/>
            <p:nvPr/>
          </p:nvSpPr>
          <p:spPr>
            <a:xfrm>
              <a:off x="0" y="-114300"/>
              <a:ext cx="2082216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2494029" y="361511"/>
              <a:ext cx="6198124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3"/>
          <p:cNvGrpSpPr/>
          <p:nvPr/>
        </p:nvGrpSpPr>
        <p:grpSpPr>
          <a:xfrm>
            <a:off x="11081513" y="8032207"/>
            <a:ext cx="5793892" cy="610212"/>
            <a:chOff x="0" y="-114300"/>
            <a:chExt cx="7725190" cy="813616"/>
          </a:xfrm>
        </p:grpSpPr>
        <p:sp>
          <p:nvSpPr>
            <p:cNvPr id="116" name="Google Shape;116;p3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2413372" y="386239"/>
              <a:ext cx="5311818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3"/>
          <p:cNvSpPr txBox="1"/>
          <p:nvPr/>
        </p:nvSpPr>
        <p:spPr>
          <a:xfrm>
            <a:off x="1098076" y="2023400"/>
            <a:ext cx="11358900" cy="6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Lenka Golubović</a:t>
            </a:r>
            <a:endParaRPr sz="48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Student prve godine marketinga Ekonomskog fakulteta Univerziteta u Nišu.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Polaznica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IV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generacije “ Kreiraj sajt po svojoj meri “ (2021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Junio trener na radionici “Transgeneracijsko prenošenje znanja” (2023, 2024)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Učestvovala na Mediamocracy kampu (2022, 2023 i 2024)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Volontirala je na BNMF (2022, 2023) 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Moderator panela “Welcome back to BNMF” (2024) 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7617" y="2886673"/>
            <a:ext cx="4022822" cy="607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791111" y="2240058"/>
            <a:ext cx="16837503" cy="7368099"/>
          </a:xfrm>
          <a:custGeom>
            <a:avLst/>
            <a:gdLst/>
            <a:ahLst/>
            <a:cxnLst/>
            <a:rect l="l" t="t" r="r" b="b"/>
            <a:pathLst>
              <a:path w="3122860" h="1798436" extrusionOk="0">
                <a:moveTo>
                  <a:pt x="18282" y="0"/>
                </a:moveTo>
                <a:lnTo>
                  <a:pt x="3104578" y="0"/>
                </a:lnTo>
                <a:cubicBezTo>
                  <a:pt x="3114675" y="0"/>
                  <a:pt x="3122860" y="8185"/>
                  <a:pt x="3122860" y="18282"/>
                </a:cubicBezTo>
                <a:lnTo>
                  <a:pt x="3122860" y="1780154"/>
                </a:lnTo>
                <a:cubicBezTo>
                  <a:pt x="3122860" y="1790251"/>
                  <a:pt x="3114675" y="1798436"/>
                  <a:pt x="3104578" y="1798436"/>
                </a:cubicBezTo>
                <a:lnTo>
                  <a:pt x="18282" y="1798436"/>
                </a:lnTo>
                <a:cubicBezTo>
                  <a:pt x="8185" y="1798436"/>
                  <a:pt x="0" y="1790251"/>
                  <a:pt x="0" y="1780154"/>
                </a:cubicBezTo>
                <a:lnTo>
                  <a:pt x="0" y="18282"/>
                </a:lnTo>
                <a:cubicBezTo>
                  <a:pt x="0" y="8185"/>
                  <a:pt x="8185" y="0"/>
                  <a:pt x="18282" y="0"/>
                </a:cubicBezTo>
                <a:close/>
              </a:path>
            </a:pathLst>
          </a:custGeom>
          <a:solidFill>
            <a:srgbClr val="FACB65"/>
          </a:solidFill>
          <a:ln w="38100" cap="rnd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931790" y="940022"/>
            <a:ext cx="8785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Naš junior trener: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" name="Google Shape;126;p4"/>
          <p:cNvGrpSpPr/>
          <p:nvPr/>
        </p:nvGrpSpPr>
        <p:grpSpPr>
          <a:xfrm>
            <a:off x="10422854" y="4145800"/>
            <a:ext cx="4964775" cy="304542"/>
            <a:chOff x="0" y="-114300"/>
            <a:chExt cx="6619700" cy="406056"/>
          </a:xfrm>
        </p:grpSpPr>
        <p:sp>
          <p:nvSpPr>
            <p:cNvPr id="127" name="Google Shape;127;p4"/>
            <p:cNvSpPr txBox="1"/>
            <p:nvPr/>
          </p:nvSpPr>
          <p:spPr>
            <a:xfrm>
              <a:off x="0" y="-114300"/>
              <a:ext cx="1920903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1979499" y="-21321"/>
              <a:ext cx="464020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12582682" y="3856515"/>
            <a:ext cx="6056027" cy="574009"/>
            <a:chOff x="0" y="-114300"/>
            <a:chExt cx="8074703" cy="765345"/>
          </a:xfrm>
        </p:grpSpPr>
        <p:sp>
          <p:nvSpPr>
            <p:cNvPr id="130" name="Google Shape;130;p4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2413372" y="337968"/>
              <a:ext cx="566133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2;p4"/>
          <p:cNvGrpSpPr/>
          <p:nvPr/>
        </p:nvGrpSpPr>
        <p:grpSpPr>
          <a:xfrm>
            <a:off x="11106679" y="5747831"/>
            <a:ext cx="6519115" cy="591666"/>
            <a:chOff x="0" y="-114300"/>
            <a:chExt cx="8692153" cy="788888"/>
          </a:xfrm>
        </p:grpSpPr>
        <p:sp>
          <p:nvSpPr>
            <p:cNvPr id="133" name="Google Shape;133;p4"/>
            <p:cNvSpPr txBox="1"/>
            <p:nvPr/>
          </p:nvSpPr>
          <p:spPr>
            <a:xfrm>
              <a:off x="0" y="-114300"/>
              <a:ext cx="2082216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 txBox="1"/>
            <p:nvPr/>
          </p:nvSpPr>
          <p:spPr>
            <a:xfrm>
              <a:off x="2494029" y="361511"/>
              <a:ext cx="6198124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4"/>
          <p:cNvGrpSpPr/>
          <p:nvPr/>
        </p:nvGrpSpPr>
        <p:grpSpPr>
          <a:xfrm>
            <a:off x="11081513" y="8032207"/>
            <a:ext cx="5793892" cy="610212"/>
            <a:chOff x="0" y="-114300"/>
            <a:chExt cx="7725190" cy="813616"/>
          </a:xfrm>
        </p:grpSpPr>
        <p:sp>
          <p:nvSpPr>
            <p:cNvPr id="136" name="Google Shape;136;p4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2413372" y="386239"/>
              <a:ext cx="5311818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4"/>
          <p:cNvSpPr txBox="1"/>
          <p:nvPr/>
        </p:nvSpPr>
        <p:spPr>
          <a:xfrm>
            <a:off x="1240650" y="2424745"/>
            <a:ext cx="11342100" cy="6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Vuk Branković</a:t>
            </a:r>
            <a:endParaRPr sz="48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Student druge godine digitalnog marketinga na Fakultetu za medije i komunikacije.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Polaznik I generacije 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“Kreiraj sajt po svojoj meri” 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J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unior mentor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II, III, IV, V, VI i VII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generacij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 “Kreiraj sajt po svojoj meri” (2020, 2021, 2022, 2023, 2024)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Junio trener na radionici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“Transgeneracijsko prenošenje znanja”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2023, 2024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Učestvovao na Mediamocracy kampu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2021, 2022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 2024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Volonter na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BNMF (2019, 2020, 2021, 2022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 Panelista na panelu “Youth love media” (2024)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2189" y="2909693"/>
            <a:ext cx="4617355" cy="596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788291" y="2201671"/>
            <a:ext cx="16837503" cy="7368099"/>
          </a:xfrm>
          <a:custGeom>
            <a:avLst/>
            <a:gdLst/>
            <a:ahLst/>
            <a:cxnLst/>
            <a:rect l="l" t="t" r="r" b="b"/>
            <a:pathLst>
              <a:path w="3122860" h="1798436" extrusionOk="0">
                <a:moveTo>
                  <a:pt x="18282" y="0"/>
                </a:moveTo>
                <a:lnTo>
                  <a:pt x="3104578" y="0"/>
                </a:lnTo>
                <a:cubicBezTo>
                  <a:pt x="3114675" y="0"/>
                  <a:pt x="3122860" y="8185"/>
                  <a:pt x="3122860" y="18282"/>
                </a:cubicBezTo>
                <a:lnTo>
                  <a:pt x="3122860" y="1780154"/>
                </a:lnTo>
                <a:cubicBezTo>
                  <a:pt x="3122860" y="1790251"/>
                  <a:pt x="3114675" y="1798436"/>
                  <a:pt x="3104578" y="1798436"/>
                </a:cubicBezTo>
                <a:lnTo>
                  <a:pt x="18282" y="1798436"/>
                </a:lnTo>
                <a:cubicBezTo>
                  <a:pt x="8185" y="1798436"/>
                  <a:pt x="0" y="1790251"/>
                  <a:pt x="0" y="1780154"/>
                </a:cubicBezTo>
                <a:lnTo>
                  <a:pt x="0" y="18282"/>
                </a:lnTo>
                <a:cubicBezTo>
                  <a:pt x="0" y="8185"/>
                  <a:pt x="8185" y="0"/>
                  <a:pt x="18282" y="0"/>
                </a:cubicBezTo>
                <a:close/>
              </a:path>
            </a:pathLst>
          </a:custGeom>
          <a:solidFill>
            <a:srgbClr val="FACB65"/>
          </a:solidFill>
          <a:ln w="38100" cap="rnd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670559" y="1055523"/>
            <a:ext cx="10410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Naš junior trener: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146;p5"/>
          <p:cNvGrpSpPr/>
          <p:nvPr/>
        </p:nvGrpSpPr>
        <p:grpSpPr>
          <a:xfrm>
            <a:off x="10422854" y="4145800"/>
            <a:ext cx="4964775" cy="304542"/>
            <a:chOff x="0" y="-114300"/>
            <a:chExt cx="6619700" cy="406056"/>
          </a:xfrm>
        </p:grpSpPr>
        <p:sp>
          <p:nvSpPr>
            <p:cNvPr id="147" name="Google Shape;147;p5"/>
            <p:cNvSpPr txBox="1"/>
            <p:nvPr/>
          </p:nvSpPr>
          <p:spPr>
            <a:xfrm>
              <a:off x="0" y="-114300"/>
              <a:ext cx="1920903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 txBox="1"/>
            <p:nvPr/>
          </p:nvSpPr>
          <p:spPr>
            <a:xfrm>
              <a:off x="1979499" y="-21321"/>
              <a:ext cx="464020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>
            <a:off x="12582682" y="3856515"/>
            <a:ext cx="6056027" cy="574009"/>
            <a:chOff x="0" y="-114300"/>
            <a:chExt cx="8074703" cy="765345"/>
          </a:xfrm>
        </p:grpSpPr>
        <p:sp>
          <p:nvSpPr>
            <p:cNvPr id="150" name="Google Shape;150;p5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2413372" y="337968"/>
              <a:ext cx="566133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1106679" y="5747831"/>
            <a:ext cx="6519115" cy="591666"/>
            <a:chOff x="0" y="-114300"/>
            <a:chExt cx="8692153" cy="788888"/>
          </a:xfrm>
        </p:grpSpPr>
        <p:sp>
          <p:nvSpPr>
            <p:cNvPr id="153" name="Google Shape;153;p5"/>
            <p:cNvSpPr txBox="1"/>
            <p:nvPr/>
          </p:nvSpPr>
          <p:spPr>
            <a:xfrm>
              <a:off x="0" y="-114300"/>
              <a:ext cx="2082216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2494029" y="361511"/>
              <a:ext cx="6198124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11081513" y="8032207"/>
            <a:ext cx="5793892" cy="610212"/>
            <a:chOff x="0" y="-114300"/>
            <a:chExt cx="7725190" cy="813616"/>
          </a:xfrm>
        </p:grpSpPr>
        <p:sp>
          <p:nvSpPr>
            <p:cNvPr id="156" name="Google Shape;156;p5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2413372" y="386239"/>
              <a:ext cx="5311818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5"/>
          <p:cNvSpPr txBox="1"/>
          <p:nvPr/>
        </p:nvSpPr>
        <p:spPr>
          <a:xfrm>
            <a:off x="1098075" y="2023400"/>
            <a:ext cx="10628100" cy="7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8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Nikola Matić</a:t>
            </a:r>
            <a:endParaRPr sz="48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Učenik 4. godine društveno – jezičkog smera u Prvoj beogradskoj gimnaziji.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Polaznik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generacije radionice “Kreiraj sajt po svojoj meri” (2022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Junio trener na radionici “Transgeneracijsko prenošenje znanja” (2023, 2024)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Učestvovao na Mediamocracy kampu (2022, 2023 i 2024)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Volont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er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 BNMF (2022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/>
          </a:p>
          <a:p>
            <a:pPr marL="571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6135" y="2761381"/>
            <a:ext cx="4686509" cy="6248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788291" y="2201671"/>
            <a:ext cx="16837503" cy="7368099"/>
          </a:xfrm>
          <a:custGeom>
            <a:avLst/>
            <a:gdLst/>
            <a:ahLst/>
            <a:cxnLst/>
            <a:rect l="l" t="t" r="r" b="b"/>
            <a:pathLst>
              <a:path w="3122860" h="1798436" extrusionOk="0">
                <a:moveTo>
                  <a:pt x="18282" y="0"/>
                </a:moveTo>
                <a:lnTo>
                  <a:pt x="3104578" y="0"/>
                </a:lnTo>
                <a:cubicBezTo>
                  <a:pt x="3114675" y="0"/>
                  <a:pt x="3122860" y="8185"/>
                  <a:pt x="3122860" y="18282"/>
                </a:cubicBezTo>
                <a:lnTo>
                  <a:pt x="3122860" y="1780154"/>
                </a:lnTo>
                <a:cubicBezTo>
                  <a:pt x="3122860" y="1790251"/>
                  <a:pt x="3114675" y="1798436"/>
                  <a:pt x="3104578" y="1798436"/>
                </a:cubicBezTo>
                <a:lnTo>
                  <a:pt x="18282" y="1798436"/>
                </a:lnTo>
                <a:cubicBezTo>
                  <a:pt x="8185" y="1798436"/>
                  <a:pt x="0" y="1790251"/>
                  <a:pt x="0" y="1780154"/>
                </a:cubicBezTo>
                <a:lnTo>
                  <a:pt x="0" y="18282"/>
                </a:lnTo>
                <a:cubicBezTo>
                  <a:pt x="0" y="8185"/>
                  <a:pt x="8185" y="0"/>
                  <a:pt x="18282" y="0"/>
                </a:cubicBezTo>
                <a:close/>
              </a:path>
            </a:pathLst>
          </a:custGeom>
          <a:solidFill>
            <a:srgbClr val="FACB65"/>
          </a:solidFill>
          <a:ln w="38100" cap="rnd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670548" y="1055525"/>
            <a:ext cx="10265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Naš</a:t>
            </a:r>
            <a:r>
              <a:rPr lang="en-US" sz="6600" b="1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 junior trener</a:t>
            </a:r>
            <a:r>
              <a:rPr lang="en-US" sz="6600" b="1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kA</a:t>
            </a: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6" name="Google Shape;166;p6"/>
          <p:cNvGrpSpPr/>
          <p:nvPr/>
        </p:nvGrpSpPr>
        <p:grpSpPr>
          <a:xfrm>
            <a:off x="10422854" y="4145800"/>
            <a:ext cx="4964775" cy="304542"/>
            <a:chOff x="0" y="-114300"/>
            <a:chExt cx="6619700" cy="406056"/>
          </a:xfrm>
        </p:grpSpPr>
        <p:sp>
          <p:nvSpPr>
            <p:cNvPr id="167" name="Google Shape;167;p6"/>
            <p:cNvSpPr txBox="1"/>
            <p:nvPr/>
          </p:nvSpPr>
          <p:spPr>
            <a:xfrm>
              <a:off x="0" y="-114300"/>
              <a:ext cx="1920903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 txBox="1"/>
            <p:nvPr/>
          </p:nvSpPr>
          <p:spPr>
            <a:xfrm>
              <a:off x="1979499" y="-21321"/>
              <a:ext cx="464020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" name="Google Shape;169;p6"/>
          <p:cNvGrpSpPr/>
          <p:nvPr/>
        </p:nvGrpSpPr>
        <p:grpSpPr>
          <a:xfrm>
            <a:off x="12582682" y="3856515"/>
            <a:ext cx="6056027" cy="574009"/>
            <a:chOff x="0" y="-114300"/>
            <a:chExt cx="8074703" cy="765345"/>
          </a:xfrm>
        </p:grpSpPr>
        <p:sp>
          <p:nvSpPr>
            <p:cNvPr id="170" name="Google Shape;170;p6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 txBox="1"/>
            <p:nvPr/>
          </p:nvSpPr>
          <p:spPr>
            <a:xfrm>
              <a:off x="2413372" y="337968"/>
              <a:ext cx="566133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172;p6"/>
          <p:cNvGrpSpPr/>
          <p:nvPr/>
        </p:nvGrpSpPr>
        <p:grpSpPr>
          <a:xfrm>
            <a:off x="11106679" y="5747831"/>
            <a:ext cx="6519115" cy="591666"/>
            <a:chOff x="0" y="-114300"/>
            <a:chExt cx="8692153" cy="788888"/>
          </a:xfrm>
        </p:grpSpPr>
        <p:sp>
          <p:nvSpPr>
            <p:cNvPr id="173" name="Google Shape;173;p6"/>
            <p:cNvSpPr txBox="1"/>
            <p:nvPr/>
          </p:nvSpPr>
          <p:spPr>
            <a:xfrm>
              <a:off x="0" y="-114300"/>
              <a:ext cx="2082216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2494029" y="361511"/>
              <a:ext cx="6198124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6"/>
          <p:cNvGrpSpPr/>
          <p:nvPr/>
        </p:nvGrpSpPr>
        <p:grpSpPr>
          <a:xfrm>
            <a:off x="11081513" y="8032207"/>
            <a:ext cx="5793892" cy="610212"/>
            <a:chOff x="0" y="-114300"/>
            <a:chExt cx="7725190" cy="813616"/>
          </a:xfrm>
        </p:grpSpPr>
        <p:sp>
          <p:nvSpPr>
            <p:cNvPr id="176" name="Google Shape;176;p6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 txBox="1"/>
            <p:nvPr/>
          </p:nvSpPr>
          <p:spPr>
            <a:xfrm>
              <a:off x="2413372" y="386239"/>
              <a:ext cx="5311818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6"/>
          <p:cNvSpPr txBox="1"/>
          <p:nvPr/>
        </p:nvSpPr>
        <p:spPr>
          <a:xfrm>
            <a:off x="946575" y="1853850"/>
            <a:ext cx="11636100" cy="8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Maša Cvejić</a:t>
            </a:r>
            <a:endParaRPr sz="48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Student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II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godine sociologije na Filozofskom fakultetu Univerziteta u Beogradu.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Iskustvo anketarskog rada u Evropskom društvenom istraživanju za 2023. i 2024. 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Volontirala u Helsinškom odboru za ljudska prava 2023. godine.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Polaznica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VII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generacije radionice “Kreiraj sajt po svojoj meri” (2024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Učestvovala je na Mediamocracy kampu (2024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junio trener na radionici “Transgeneracijsko prenošenje znanja” (2024)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2671" y="2665593"/>
            <a:ext cx="4323169" cy="644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/>
          <p:nvPr/>
        </p:nvSpPr>
        <p:spPr>
          <a:xfrm>
            <a:off x="788291" y="2201671"/>
            <a:ext cx="16837503" cy="7368099"/>
          </a:xfrm>
          <a:custGeom>
            <a:avLst/>
            <a:gdLst/>
            <a:ahLst/>
            <a:cxnLst/>
            <a:rect l="l" t="t" r="r" b="b"/>
            <a:pathLst>
              <a:path w="3122860" h="1798436" extrusionOk="0">
                <a:moveTo>
                  <a:pt x="18282" y="0"/>
                </a:moveTo>
                <a:lnTo>
                  <a:pt x="3104578" y="0"/>
                </a:lnTo>
                <a:cubicBezTo>
                  <a:pt x="3114675" y="0"/>
                  <a:pt x="3122860" y="8185"/>
                  <a:pt x="3122860" y="18282"/>
                </a:cubicBezTo>
                <a:lnTo>
                  <a:pt x="3122860" y="1780154"/>
                </a:lnTo>
                <a:cubicBezTo>
                  <a:pt x="3122860" y="1790251"/>
                  <a:pt x="3114675" y="1798436"/>
                  <a:pt x="3104578" y="1798436"/>
                </a:cubicBezTo>
                <a:lnTo>
                  <a:pt x="18282" y="1798436"/>
                </a:lnTo>
                <a:cubicBezTo>
                  <a:pt x="8185" y="1798436"/>
                  <a:pt x="0" y="1790251"/>
                  <a:pt x="0" y="1780154"/>
                </a:cubicBezTo>
                <a:lnTo>
                  <a:pt x="0" y="18282"/>
                </a:lnTo>
                <a:cubicBezTo>
                  <a:pt x="0" y="8185"/>
                  <a:pt x="8185" y="0"/>
                  <a:pt x="18282" y="0"/>
                </a:cubicBezTo>
                <a:close/>
              </a:path>
            </a:pathLst>
          </a:custGeom>
          <a:solidFill>
            <a:srgbClr val="FACB65"/>
          </a:solidFill>
          <a:ln w="38100" cap="rnd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670546" y="1055525"/>
            <a:ext cx="1245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Naš</a:t>
            </a:r>
            <a:r>
              <a:rPr lang="en-US" sz="6600" b="1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 junior trener</a:t>
            </a:r>
            <a:r>
              <a:rPr lang="en-US" sz="6600" b="1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ka</a:t>
            </a:r>
            <a:r>
              <a:rPr lang="en-US" sz="66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7"/>
          <p:cNvGrpSpPr/>
          <p:nvPr/>
        </p:nvGrpSpPr>
        <p:grpSpPr>
          <a:xfrm>
            <a:off x="10422854" y="4145800"/>
            <a:ext cx="4964775" cy="304542"/>
            <a:chOff x="0" y="-114300"/>
            <a:chExt cx="6619700" cy="406056"/>
          </a:xfrm>
        </p:grpSpPr>
        <p:sp>
          <p:nvSpPr>
            <p:cNvPr id="187" name="Google Shape;187;p7"/>
            <p:cNvSpPr txBox="1"/>
            <p:nvPr/>
          </p:nvSpPr>
          <p:spPr>
            <a:xfrm>
              <a:off x="0" y="-114300"/>
              <a:ext cx="1920903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 txBox="1"/>
            <p:nvPr/>
          </p:nvSpPr>
          <p:spPr>
            <a:xfrm>
              <a:off x="1979499" y="-21321"/>
              <a:ext cx="464020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7"/>
          <p:cNvGrpSpPr/>
          <p:nvPr/>
        </p:nvGrpSpPr>
        <p:grpSpPr>
          <a:xfrm>
            <a:off x="12582682" y="3856515"/>
            <a:ext cx="6056027" cy="574009"/>
            <a:chOff x="0" y="-114300"/>
            <a:chExt cx="8074703" cy="765345"/>
          </a:xfrm>
        </p:grpSpPr>
        <p:sp>
          <p:nvSpPr>
            <p:cNvPr id="190" name="Google Shape;190;p7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 txBox="1"/>
            <p:nvPr/>
          </p:nvSpPr>
          <p:spPr>
            <a:xfrm>
              <a:off x="2413372" y="337968"/>
              <a:ext cx="5661331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7"/>
          <p:cNvGrpSpPr/>
          <p:nvPr/>
        </p:nvGrpSpPr>
        <p:grpSpPr>
          <a:xfrm>
            <a:off x="11106679" y="5747831"/>
            <a:ext cx="6519115" cy="591666"/>
            <a:chOff x="0" y="-114300"/>
            <a:chExt cx="8692153" cy="788888"/>
          </a:xfrm>
        </p:grpSpPr>
        <p:sp>
          <p:nvSpPr>
            <p:cNvPr id="193" name="Google Shape;193;p7"/>
            <p:cNvSpPr txBox="1"/>
            <p:nvPr/>
          </p:nvSpPr>
          <p:spPr>
            <a:xfrm>
              <a:off x="0" y="-114300"/>
              <a:ext cx="2082216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2494029" y="361511"/>
              <a:ext cx="6198124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p7"/>
          <p:cNvGrpSpPr/>
          <p:nvPr/>
        </p:nvGrpSpPr>
        <p:grpSpPr>
          <a:xfrm>
            <a:off x="11081513" y="8032207"/>
            <a:ext cx="5793892" cy="610212"/>
            <a:chOff x="0" y="-114300"/>
            <a:chExt cx="7725190" cy="813616"/>
          </a:xfrm>
        </p:grpSpPr>
        <p:sp>
          <p:nvSpPr>
            <p:cNvPr id="196" name="Google Shape;196;p7"/>
            <p:cNvSpPr txBox="1"/>
            <p:nvPr/>
          </p:nvSpPr>
          <p:spPr>
            <a:xfrm>
              <a:off x="0" y="-114300"/>
              <a:ext cx="1920901" cy="36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8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2413372" y="386239"/>
              <a:ext cx="5311818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7"/>
          <p:cNvSpPr txBox="1"/>
          <p:nvPr/>
        </p:nvSpPr>
        <p:spPr>
          <a:xfrm>
            <a:off x="1098063" y="2023393"/>
            <a:ext cx="10332000" cy="7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Sofija Kljajić</a:t>
            </a:r>
            <a:endParaRPr sz="48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Učenica 4. godine društveno – jezičkog smera u Prvoj beogradskoj gimnaziji.</a:t>
            </a:r>
            <a:endParaRPr sz="3000"/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Polaznica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generacije radionice “Kreiraj sajt po svojoj meri” (2022)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unio trener na radionici “Transgeneracijsko prenošenje znanja” (2023, 2024)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Učestvovala je na Mediamocracy kampu (2022, 2023 i 2024)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5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Volontirala  na BNMF (2022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000"/>
          </a:p>
          <a:p>
            <a:pPr marL="571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9" name="Google Shape;199;p7"/>
          <p:cNvPicPr preferRelativeResize="0"/>
          <p:nvPr/>
        </p:nvPicPr>
        <p:blipFill rotWithShape="1">
          <a:blip r:embed="rId3">
            <a:alphaModFix/>
          </a:blip>
          <a:srcRect l="15210" t="2098" r="10663"/>
          <a:stretch/>
        </p:blipFill>
        <p:spPr>
          <a:xfrm>
            <a:off x="11526283" y="3175682"/>
            <a:ext cx="5569697" cy="551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8"/>
          <p:cNvGrpSpPr/>
          <p:nvPr/>
        </p:nvGrpSpPr>
        <p:grpSpPr>
          <a:xfrm>
            <a:off x="3549580" y="915320"/>
            <a:ext cx="12065558" cy="1340200"/>
            <a:chOff x="0" y="-9525"/>
            <a:chExt cx="3479276" cy="1102975"/>
          </a:xfrm>
        </p:grpSpPr>
        <p:sp>
          <p:nvSpPr>
            <p:cNvPr id="205" name="Google Shape;205;p8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8"/>
          <p:cNvSpPr txBox="1"/>
          <p:nvPr/>
        </p:nvSpPr>
        <p:spPr>
          <a:xfrm>
            <a:off x="3868826" y="990109"/>
            <a:ext cx="1088466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Sve je počelo ovako...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861256" y="2908737"/>
            <a:ext cx="12275400" cy="56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Mediamocracy kampu 202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 </a:t>
            </a: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predavanja vezana za samostalno držanje radionica na temu medijske pismenosti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Izrada prve agende u čiju realizaciju smo bili apsolutno sigurni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Realnost u OŠ “Isidora Sekulić” ipak je bio malo drugačiji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Bez feedback-a, zainteresovanosti i maštovitosti..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Međutim, to nas nije obeshrabrilo i čvrsto smo odlučili da promenimo nešto u našem radu</a:t>
            </a: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12800" y="6601576"/>
            <a:ext cx="4775200" cy="36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6062" y="2908737"/>
            <a:ext cx="2938151" cy="2699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9"/>
          <p:cNvGrpSpPr/>
          <p:nvPr/>
        </p:nvGrpSpPr>
        <p:grpSpPr>
          <a:xfrm>
            <a:off x="3218586" y="850238"/>
            <a:ext cx="12509094" cy="1340200"/>
            <a:chOff x="0" y="-9525"/>
            <a:chExt cx="3479276" cy="1102975"/>
          </a:xfrm>
        </p:grpSpPr>
        <p:sp>
          <p:nvSpPr>
            <p:cNvPr id="216" name="Google Shape;216;p9"/>
            <p:cNvSpPr/>
            <p:nvPr/>
          </p:nvSpPr>
          <p:spPr>
            <a:xfrm>
              <a:off x="0" y="0"/>
              <a:ext cx="3479276" cy="1093450"/>
            </a:xfrm>
            <a:custGeom>
              <a:avLst/>
              <a:gdLst/>
              <a:ahLst/>
              <a:cxnLst/>
              <a:rect l="l" t="t" r="r" b="b"/>
              <a:pathLst>
                <a:path w="3479276" h="1093450" extrusionOk="0">
                  <a:moveTo>
                    <a:pt x="16995" y="0"/>
                  </a:moveTo>
                  <a:lnTo>
                    <a:pt x="3462280" y="0"/>
                  </a:lnTo>
                  <a:cubicBezTo>
                    <a:pt x="3471666" y="0"/>
                    <a:pt x="3479276" y="7609"/>
                    <a:pt x="3479276" y="16995"/>
                  </a:cubicBezTo>
                  <a:lnTo>
                    <a:pt x="3479276" y="1076455"/>
                  </a:lnTo>
                  <a:cubicBezTo>
                    <a:pt x="3479276" y="1085841"/>
                    <a:pt x="3471666" y="1093450"/>
                    <a:pt x="3462280" y="1093450"/>
                  </a:cubicBezTo>
                  <a:lnTo>
                    <a:pt x="16995" y="1093450"/>
                  </a:lnTo>
                  <a:cubicBezTo>
                    <a:pt x="7609" y="1093450"/>
                    <a:pt x="0" y="1085841"/>
                    <a:pt x="0" y="1076455"/>
                  </a:cubicBezTo>
                  <a:lnTo>
                    <a:pt x="0" y="16995"/>
                  </a:lnTo>
                  <a:cubicBezTo>
                    <a:pt x="0" y="7609"/>
                    <a:pt x="7609" y="0"/>
                    <a:pt x="16995" y="0"/>
                  </a:cubicBezTo>
                  <a:close/>
                </a:path>
              </a:pathLst>
            </a:custGeom>
            <a:solidFill>
              <a:srgbClr val="01C892"/>
            </a:solidFill>
            <a:ln w="38100" cap="rnd" cmpd="sng">
              <a:solidFill>
                <a:srgbClr val="2828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9"/>
            <p:cNvSpPr txBox="1"/>
            <p:nvPr/>
          </p:nvSpPr>
          <p:spPr>
            <a:xfrm>
              <a:off x="0" y="-9525"/>
              <a:ext cx="3479276" cy="1102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9"/>
          <p:cNvSpPr txBox="1"/>
          <p:nvPr/>
        </p:nvSpPr>
        <p:spPr>
          <a:xfrm>
            <a:off x="3218586" y="920173"/>
            <a:ext cx="123262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 b="1" i="0" u="none" strike="noStrike" cap="none">
                <a:solidFill>
                  <a:srgbClr val="282828"/>
                </a:solidFill>
                <a:latin typeface="Poppins"/>
                <a:ea typeface="Poppins"/>
                <a:cs typeface="Poppins"/>
                <a:sym typeface="Poppins"/>
              </a:rPr>
              <a:t>2024 – godina promene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962856" y="2810957"/>
            <a:ext cx="13322100" cy="6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Mediamocracy kamp 2024. ukazane prošlogodišnje greške i dodatna edukacija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Zaključak da sa decom treba raditi u hodu i prilagoditi se njihovim željama, očekivanjima i interesovanjima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Drugi pokušaj radionice u OŠ “Braća Baruh” prošao fenomenalno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Učenici aktivni, kreativni, puni novih ideja i uvek spremni za rad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ppins"/>
              <a:buChar char="-"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Uspešnost ove radionice veliki uspeh za nas i podsticaj nastavak rada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3871" y="6258561"/>
            <a:ext cx="3075962" cy="276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842</Words>
  <Application>Microsoft Office PowerPoint</Application>
  <PresentationFormat>Custom</PresentationFormat>
  <Paragraphs>132</Paragraphs>
  <Slides>16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Poppins</vt:lpstr>
      <vt:lpstr>Arial</vt:lpstr>
      <vt:lpstr>Asap</vt:lpstr>
      <vt:lpstr>Asap SemiBold</vt:lpstr>
      <vt:lpstr>Calibri</vt:lpstr>
      <vt:lpstr>Asap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Pedja</dc:creator>
  <cp:lastModifiedBy>Izabela</cp:lastModifiedBy>
  <cp:revision>2</cp:revision>
  <dcterms:modified xsi:type="dcterms:W3CDTF">2024-11-20T13:50:08Z</dcterms:modified>
</cp:coreProperties>
</file>